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1"/>
  </p:notesMasterIdLst>
  <p:sldIdLst>
    <p:sldId id="256" r:id="rId2"/>
    <p:sldId id="396" r:id="rId3"/>
    <p:sldId id="351" r:id="rId4"/>
    <p:sldId id="352" r:id="rId5"/>
    <p:sldId id="282" r:id="rId6"/>
    <p:sldId id="258" r:id="rId7"/>
    <p:sldId id="284" r:id="rId8"/>
    <p:sldId id="361" r:id="rId9"/>
    <p:sldId id="397" r:id="rId10"/>
    <p:sldId id="411" r:id="rId11"/>
    <p:sldId id="425" r:id="rId12"/>
    <p:sldId id="319" r:id="rId13"/>
    <p:sldId id="317" r:id="rId14"/>
    <p:sldId id="320" r:id="rId15"/>
    <p:sldId id="261" r:id="rId16"/>
    <p:sldId id="321" r:id="rId17"/>
    <p:sldId id="322" r:id="rId18"/>
    <p:sldId id="353" r:id="rId19"/>
    <p:sldId id="426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27" r:id="rId33"/>
    <p:sldId id="413" r:id="rId34"/>
    <p:sldId id="414" r:id="rId35"/>
    <p:sldId id="415" r:id="rId36"/>
    <p:sldId id="416" r:id="rId37"/>
    <p:sldId id="417" r:id="rId38"/>
    <p:sldId id="418" r:id="rId39"/>
    <p:sldId id="419" r:id="rId40"/>
    <p:sldId id="420" r:id="rId41"/>
    <p:sldId id="421" r:id="rId42"/>
    <p:sldId id="428" r:id="rId43"/>
    <p:sldId id="390" r:id="rId44"/>
    <p:sldId id="379" r:id="rId45"/>
    <p:sldId id="346" r:id="rId46"/>
    <p:sldId id="429" r:id="rId47"/>
    <p:sldId id="391" r:id="rId48"/>
    <p:sldId id="377" r:id="rId49"/>
    <p:sldId id="387" r:id="rId50"/>
    <p:sldId id="447" r:id="rId51"/>
    <p:sldId id="445" r:id="rId52"/>
    <p:sldId id="446" r:id="rId53"/>
    <p:sldId id="380" r:id="rId54"/>
    <p:sldId id="393" r:id="rId55"/>
    <p:sldId id="395" r:id="rId56"/>
    <p:sldId id="430" r:id="rId57"/>
    <p:sldId id="441" r:id="rId58"/>
    <p:sldId id="300" r:id="rId59"/>
    <p:sldId id="382" r:id="rId60"/>
    <p:sldId id="383" r:id="rId61"/>
    <p:sldId id="392" r:id="rId62"/>
    <p:sldId id="448" r:id="rId63"/>
    <p:sldId id="431" r:id="rId64"/>
    <p:sldId id="434" r:id="rId65"/>
    <p:sldId id="435" r:id="rId66"/>
    <p:sldId id="384" r:id="rId67"/>
    <p:sldId id="436" r:id="rId68"/>
    <p:sldId id="444" r:id="rId69"/>
    <p:sldId id="438" r:id="rId70"/>
    <p:sldId id="439" r:id="rId71"/>
    <p:sldId id="347" r:id="rId72"/>
    <p:sldId id="356" r:id="rId73"/>
    <p:sldId id="389" r:id="rId74"/>
    <p:sldId id="350" r:id="rId75"/>
    <p:sldId id="442" r:id="rId76"/>
    <p:sldId id="440" r:id="rId77"/>
    <p:sldId id="376" r:id="rId78"/>
    <p:sldId id="443" r:id="rId79"/>
    <p:sldId id="388" r:id="rId80"/>
  </p:sldIdLst>
  <p:sldSz cx="12192000" cy="6858000"/>
  <p:notesSz cx="6858000" cy="9144000"/>
  <p:embeddedFontLs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Calibri Light" panose="020F0302020204030204" pitchFamily="34" charset="0"/>
      <p:regular r:id="rId86"/>
      <p:italic r:id="rId87"/>
    </p:embeddedFont>
    <p:embeddedFont>
      <p:font typeface="Quicksand" pitchFamily="2" charset="77"/>
      <p:regular r:id="rId88"/>
      <p:bold r:id="rId89"/>
    </p:embeddedFont>
    <p:embeddedFont>
      <p:font typeface="Quicksand Medium" pitchFamily="2" charset="77"/>
      <p:regular r:id="rId9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3"/>
    <a:srgbClr val="FF2600"/>
    <a:srgbClr val="8E0000"/>
    <a:srgbClr val="F600D6"/>
    <a:srgbClr val="FF77F3"/>
    <a:srgbClr val="00E4DA"/>
    <a:srgbClr val="00E3D5"/>
    <a:srgbClr val="2B421C"/>
    <a:srgbClr val="152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3"/>
    <p:restoredTop sz="72734"/>
  </p:normalViewPr>
  <p:slideViewPr>
    <p:cSldViewPr snapToGrid="0" snapToObjects="1">
      <p:cViewPr varScale="1">
        <p:scale>
          <a:sx n="81" d="100"/>
          <a:sy n="81" d="100"/>
        </p:scale>
        <p:origin x="1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EB3C0-5D60-634A-9C49-4A9C83DBB932}" type="datetimeFigureOut">
              <a:rPr lang="en-US" smtClean="0"/>
              <a:t>9/12/23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C21ED-0ACF-1645-BB49-62589A84F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2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67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should say what they think is ‘clutter’ and WHY it is clutter.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23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738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695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887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66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legend for this plot?!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95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20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/nature/for-authors/formatting-guide</a:t>
            </a:r>
          </a:p>
          <a:p>
            <a:endParaRPr lang="en-US" dirty="0"/>
          </a:p>
          <a:p>
            <a:r>
              <a:rPr lang="en-AU" dirty="0"/>
              <a:t>“The goal is for figures to be comprehensible to readers in other or related disciplines”</a:t>
            </a:r>
          </a:p>
          <a:p>
            <a:r>
              <a:rPr lang="en-AU" dirty="0"/>
              <a:t>“Avoid unnecessary complexity, colouring and excessive detail”</a:t>
            </a:r>
          </a:p>
          <a:p>
            <a:r>
              <a:rPr lang="en-AU" dirty="0"/>
              <a:t>“Where possible, text, including keys to symbols, should be provided in the legend rather than on the figure itself.”</a:t>
            </a:r>
          </a:p>
          <a:p>
            <a:r>
              <a:rPr lang="en-AU" dirty="0"/>
              <a:t>“Nature Portfolio charges our authors a fee for the printing of their colour figures”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253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/content/page/instructions-preparing-initial-manuscript#preparation-of-figures</a:t>
            </a:r>
          </a:p>
          <a:p>
            <a:endParaRPr lang="en-US" dirty="0"/>
          </a:p>
          <a:p>
            <a:pPr lvl="1" fontAlgn="base"/>
            <a:r>
              <a:rPr lang="en-AU" b="1" dirty="0"/>
              <a:t>“Avoid wide variation in type size within a single figure.”</a:t>
            </a:r>
          </a:p>
          <a:p>
            <a:pPr lvl="1" fontAlgn="base"/>
            <a:r>
              <a:rPr lang="en-AU" b="1" dirty="0"/>
              <a:t>“The figure’s title should be at the beginning of the figure legend, not in the figure itself.”</a:t>
            </a:r>
          </a:p>
          <a:p>
            <a:pPr lvl="1" fontAlgn="base"/>
            <a:r>
              <a:rPr lang="en-AU" b="1" dirty="0"/>
              <a:t>“Avoid using grayscale”</a:t>
            </a:r>
          </a:p>
          <a:p>
            <a:pPr lvl="1" fontAlgn="base"/>
            <a:r>
              <a:rPr lang="en-AU" b="1" dirty="0"/>
              <a:t>“Variables are always set in italics or as plain Greek letters”</a:t>
            </a:r>
            <a:endParaRPr lang="en-AU" dirty="0"/>
          </a:p>
          <a:p>
            <a:pPr lvl="1" fontAlgn="base"/>
            <a:r>
              <a:rPr lang="en-AU" b="1" dirty="0"/>
              <a:t>“Avoid using </a:t>
            </a:r>
            <a:r>
              <a:rPr lang="en-AU" b="1" dirty="0" err="1"/>
              <a:t>color</a:t>
            </a:r>
            <a:r>
              <a:rPr lang="en-AU" b="1" dirty="0"/>
              <a:t> type”</a:t>
            </a:r>
          </a:p>
          <a:p>
            <a:r>
              <a:rPr lang="en-US" dirty="0"/>
              <a:t>“</a:t>
            </a:r>
            <a:r>
              <a:rPr lang="en-AU" dirty="0"/>
              <a:t>The cost of </a:t>
            </a:r>
            <a:r>
              <a:rPr lang="en-AU" dirty="0" err="1"/>
              <a:t>color</a:t>
            </a:r>
            <a:r>
              <a:rPr lang="en-AU" dirty="0"/>
              <a:t> illustrations is $650 for the first </a:t>
            </a:r>
            <a:r>
              <a:rPr lang="en-AU" dirty="0" err="1"/>
              <a:t>color</a:t>
            </a:r>
            <a:r>
              <a:rPr lang="en-AU" dirty="0"/>
              <a:t> figure and $450 for each additional </a:t>
            </a:r>
            <a:r>
              <a:rPr lang="en-AU" dirty="0" err="1"/>
              <a:t>color</a:t>
            </a:r>
            <a:r>
              <a:rPr lang="en-AU" dirty="0"/>
              <a:t> figure.</a:t>
            </a:r>
            <a:r>
              <a:rPr lang="en-US" dirty="0"/>
              <a:t>” </a:t>
            </a:r>
          </a:p>
          <a:p>
            <a:r>
              <a:rPr lang="en-US" dirty="0"/>
              <a:t>“</a:t>
            </a:r>
            <a:r>
              <a:rPr lang="en-AU" dirty="0"/>
              <a:t>Avoid wasted white space and clutter.</a:t>
            </a:r>
            <a:r>
              <a:rPr lang="en-US" dirty="0"/>
              <a:t>”</a:t>
            </a:r>
          </a:p>
          <a:p>
            <a:pPr lvl="1" fontAlgn="base"/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658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royalsociety.org</a:t>
            </a:r>
            <a:r>
              <a:rPr lang="en-US" dirty="0"/>
              <a:t>/journals/authors/author-guidelines/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69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13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135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hex stickers. Have a table after that has the info what each is used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91290-FAE0-114B-A375-5F0BF1D757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04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hex stickers. Have a table after that has the info what each is used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91290-FAE0-114B-A375-5F0BF1D757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63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05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95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143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ggplot2 is!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2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75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18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16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21ED-0ACF-1645-BB49-62589A84FA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83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383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6C21ED-0ACF-1645-BB49-62589A84F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31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F44AB-7799-983B-8CF4-E385428E9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58734-22B1-B5EB-26E2-70FC97C9B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B5674-C565-D0E4-7634-7B2A91273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0CAE4-7B95-BFA4-D9D0-34AD902C2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0D4F1-F84C-AE4C-BE88-263C6AEE6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22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4CE6-874B-89EF-A2DE-2C4ABB6F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EFF5-49F4-773F-21ED-3F38520E6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8ED4E-4543-1AB4-C721-25A58285B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9455B-670B-1F48-C3F4-46DBE0FF0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D4F09-2F77-E760-CB20-03901ACEC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2FC7A8-D64D-338F-ECD4-E61E8AF2C6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95016-365A-07E2-908C-7C94FFFEB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1DF95-DD82-5958-CD10-5A7B0BC30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5D954-CA0B-6520-F1E7-3E1F451B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8F7EF-4349-0664-6493-3B7ED29B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D0C3D-4DC1-04EF-1B07-E80EE8C6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EDE1A-8906-9AAC-99A4-C90DE548B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D3E86-AB81-02F8-AF0F-75B37E04A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C7DCE-F459-5B0C-A8EA-5124B05F4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AC6B6-7CD7-109F-C0BA-C051E686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8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1A4A-6226-1ACE-DC7D-D6A101B5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F6DC3-A85B-8928-F082-B5F974734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4F66D-6774-525C-FEEA-057C0BBCE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62A6-7E8E-A7CF-9BB0-A5380157C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56967-8732-39F9-3D7A-3AC7A512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12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6227E-E6CA-930E-E254-BA58E1C09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CF7E7-DAD8-A626-1A07-94943957EF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728C3-28DB-BC13-1F01-007D7FCD9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E1EF5-65F5-44EE-5701-CF0AA04D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AE01E-D807-C027-350C-67156A2A2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1BAA5-7377-06F5-3655-20BBA016A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99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C398-FDCC-745E-55C7-74C31269B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64C15-7193-2B39-582E-1A702D13E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F93BC-4C34-452B-D01B-2E8643350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82A500-D679-3413-CEAE-4A3512708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0B4CA-0F72-7D9A-65AE-DFF42EE8A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2D3AA6-CB11-1789-0F65-A2137559F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94E5D2-1B9B-BCE0-89DB-790989FB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A8B071-F74D-B135-830C-A233FF0E0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5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8745-2EE8-EF23-60DB-9B7C45B98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C48D05-0078-2216-34AF-EBC64435B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36CF4-F061-3CB4-A809-77C616D1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042DD-AFAB-7AF1-064E-193FBA4A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05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EBF539-B2E0-6CB2-692D-E12390E2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DA1494-08F8-2357-907F-8F7B2C692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E0B02-B88B-E076-DC80-2A74A72E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5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F3C6-5299-1B73-B95C-6AB527DD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2E22C-3AB2-6E52-4785-759D49D26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98801-D7C0-0A0B-50D1-079AE100D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0A803-64BC-4A7D-DC92-50853983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B52CD-5283-58E3-5F59-F13859B2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7303F-15DB-12B1-83D5-2EBC8870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47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D9C3-F54B-FB52-7849-7DFFE17CB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C7E63C-0896-372D-678C-1B50AE6ED9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56F01-7F8A-AEEE-03CE-EDB30547D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5A820-11CB-D6E0-27D8-7F2A0A357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1EBF6-D509-7B9A-3BF5-E5F5A18A4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8270D-201F-37E1-7FBF-6E0BDF4E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3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37732A-7B8A-A53C-3152-3D287BB6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22F97-214D-2964-743E-3C187B6C4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E32B6-8E87-8D80-E1E3-760F882BB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B6737-1F21-0F49-B908-65939E37359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3B7DE-F592-7357-1513-62F339804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DFACB-22B4-3C44-E259-C55F1A653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A6226-E6EE-5548-B460-6DCF5C16A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2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9577"/>
            <a:ext cx="9144000" cy="2626360"/>
          </a:xfrm>
        </p:spPr>
        <p:txBody>
          <a:bodyPr>
            <a:normAutofit/>
          </a:bodyPr>
          <a:lstStyle/>
          <a:p>
            <a:r>
              <a:rPr lang="en-AU" sz="7000" b="1" dirty="0">
                <a:latin typeface="Quicksand" pitchFamily="2" charset="77"/>
              </a:rPr>
              <a:t>Storytelling with data</a:t>
            </a:r>
            <a:endParaRPr lang="en-AU" sz="7000" b="1" dirty="0"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450"/>
            <a:ext cx="9144000" cy="1655762"/>
          </a:xfrm>
        </p:spPr>
        <p:txBody>
          <a:bodyPr>
            <a:normAutofit/>
          </a:bodyPr>
          <a:lstStyle/>
          <a:p>
            <a:r>
              <a:rPr lang="en-AU" sz="3000" dirty="0">
                <a:latin typeface="Quicksand" pitchFamily="2" charset="77"/>
              </a:rPr>
              <a:t>An academic perspective</a:t>
            </a:r>
            <a:endParaRPr lang="en-AU" sz="3000" dirty="0">
              <a:effectLst/>
              <a:latin typeface="Quicksand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70D22-E725-5C6B-0DA9-684D81F91B79}"/>
              </a:ext>
            </a:extLst>
          </p:cNvPr>
          <p:cNvSpPr txBox="1"/>
          <p:nvPr/>
        </p:nvSpPr>
        <p:spPr>
          <a:xfrm>
            <a:off x="1528791" y="5802212"/>
            <a:ext cx="21482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Dr. Liam D. Bailey</a:t>
            </a:r>
            <a:br>
              <a:rPr lang="en-US" dirty="0">
                <a:latin typeface="Quicksand" pitchFamily="2" charset="77"/>
              </a:rPr>
            </a:br>
            <a:endParaRPr lang="en-US" sz="500" dirty="0">
              <a:latin typeface="Quicksand" pitchFamily="2" charset="77"/>
            </a:endParaRPr>
          </a:p>
          <a:p>
            <a:r>
              <a:rPr lang="en-US" dirty="0">
                <a:latin typeface="Quicksand" pitchFamily="2" charset="77"/>
              </a:rPr>
              <a:t>      @ldbailey255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F07E2C4-4688-0E53-BD81-B23EAE4EE7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3875" y="5530241"/>
            <a:ext cx="2104250" cy="1267215"/>
          </a:xfrm>
          <a:prstGeom prst="rect">
            <a:avLst/>
          </a:prstGeom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01C9060C-932E-8AAD-CE68-B992D4CE3C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751" y="6194043"/>
            <a:ext cx="314739" cy="314739"/>
          </a:xfrm>
          <a:prstGeom prst="rect">
            <a:avLst/>
          </a:prstGeom>
        </p:spPr>
      </p:pic>
      <p:pic>
        <p:nvPicPr>
          <p:cNvPr id="8" name="Picture 2" descr="Profile photo for Liam Bailey">
            <a:extLst>
              <a:ext uri="{FF2B5EF4-FFF2-40B4-BE49-F238E27FC236}">
                <a16:creationId xmlns:a16="http://schemas.microsoft.com/office/drawing/2014/main" id="{B8C9A783-36A2-4945-E75A-275817379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63" y="5640212"/>
            <a:ext cx="1107661" cy="110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55EBC276-1B96-10F5-6946-8B4071754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564" y="5395274"/>
            <a:ext cx="1141225" cy="11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FE0C09-0635-3B78-311A-2C053E74D692}"/>
              </a:ext>
            </a:extLst>
          </p:cNvPr>
          <p:cNvSpPr txBox="1"/>
          <p:nvPr/>
        </p:nvSpPr>
        <p:spPr>
          <a:xfrm>
            <a:off x="8024648" y="6441376"/>
            <a:ext cx="4074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Quicksand" pitchFamily="2" charset="77"/>
              </a:rPr>
              <a:t>LiamDBailey</a:t>
            </a:r>
            <a:r>
              <a:rPr lang="en-US" dirty="0">
                <a:latin typeface="Quicksand" pitchFamily="2" charset="77"/>
              </a:rPr>
              <a:t>/IZWPhDSymposium23</a:t>
            </a:r>
          </a:p>
        </p:txBody>
      </p:sp>
    </p:spTree>
    <p:extLst>
      <p:ext uri="{BB962C8B-B14F-4D97-AF65-F5344CB8AC3E}">
        <p14:creationId xmlns:p14="http://schemas.microsoft.com/office/powerpoint/2010/main" val="74629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92EF23D-A714-EAC8-C860-1EB62E2DFE83}"/>
              </a:ext>
            </a:extLst>
          </p:cNvPr>
          <p:cNvSpPr/>
          <p:nvPr/>
        </p:nvSpPr>
        <p:spPr>
          <a:xfrm>
            <a:off x="910832" y="762778"/>
            <a:ext cx="2666222" cy="2666222"/>
          </a:xfrm>
          <a:prstGeom prst="ellipse">
            <a:avLst/>
          </a:prstGeom>
          <a:solidFill>
            <a:schemeClr val="accent6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27749F-31A5-7D0E-B1E3-E28ED2B8A949}"/>
              </a:ext>
            </a:extLst>
          </p:cNvPr>
          <p:cNvSpPr txBox="1"/>
          <p:nvPr/>
        </p:nvSpPr>
        <p:spPr>
          <a:xfrm>
            <a:off x="689674" y="1434170"/>
            <a:ext cx="31085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Understand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context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DE8F697-5884-1AC3-F957-A595C61681E4}"/>
              </a:ext>
            </a:extLst>
          </p:cNvPr>
          <p:cNvSpPr/>
          <p:nvPr/>
        </p:nvSpPr>
        <p:spPr>
          <a:xfrm>
            <a:off x="4778655" y="762778"/>
            <a:ext cx="2666222" cy="2666222"/>
          </a:xfrm>
          <a:prstGeom prst="ellipse">
            <a:avLst/>
          </a:prstGeom>
          <a:solidFill>
            <a:schemeClr val="accent5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668AC4-ED9B-F5BF-FA3F-461CBF25676B}"/>
              </a:ext>
            </a:extLst>
          </p:cNvPr>
          <p:cNvSpPr txBox="1"/>
          <p:nvPr/>
        </p:nvSpPr>
        <p:spPr>
          <a:xfrm>
            <a:off x="4859123" y="1471761"/>
            <a:ext cx="24737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Eliminate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clutter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9ACC8F-1621-8386-3C55-48DAC039BAFC}"/>
              </a:ext>
            </a:extLst>
          </p:cNvPr>
          <p:cNvSpPr/>
          <p:nvPr/>
        </p:nvSpPr>
        <p:spPr>
          <a:xfrm>
            <a:off x="8711890" y="762778"/>
            <a:ext cx="2666222" cy="2666222"/>
          </a:xfrm>
          <a:prstGeom prst="ellipse">
            <a:avLst/>
          </a:prstGeom>
          <a:solidFill>
            <a:schemeClr val="accent4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E4C766-F56F-4DCC-10D0-28D48C6E1CEC}"/>
              </a:ext>
            </a:extLst>
          </p:cNvPr>
          <p:cNvSpPr txBox="1"/>
          <p:nvPr/>
        </p:nvSpPr>
        <p:spPr>
          <a:xfrm>
            <a:off x="8289556" y="1090751"/>
            <a:ext cx="35108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Use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pre-attentive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traits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2E3D30D-F55C-4AB4-4FD4-F69DBC1445DE}"/>
              </a:ext>
            </a:extLst>
          </p:cNvPr>
          <p:cNvSpPr/>
          <p:nvPr/>
        </p:nvSpPr>
        <p:spPr>
          <a:xfrm>
            <a:off x="2844754" y="3429000"/>
            <a:ext cx="2666222" cy="2666222"/>
          </a:xfrm>
          <a:prstGeom prst="ellipse">
            <a:avLst/>
          </a:prstGeom>
          <a:solidFill>
            <a:schemeClr val="accent2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55A71B-4CE1-D548-5C1A-011ACF2BB376}"/>
              </a:ext>
            </a:extLst>
          </p:cNvPr>
          <p:cNvSpPr txBox="1"/>
          <p:nvPr/>
        </p:nvSpPr>
        <p:spPr>
          <a:xfrm>
            <a:off x="2375929" y="3792615"/>
            <a:ext cx="36038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Communicate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with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text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CD8C8E-798E-748E-D7AD-198E14D2EADC}"/>
              </a:ext>
            </a:extLst>
          </p:cNvPr>
          <p:cNvSpPr/>
          <p:nvPr/>
        </p:nvSpPr>
        <p:spPr>
          <a:xfrm>
            <a:off x="6777989" y="3429000"/>
            <a:ext cx="2666222" cy="2666222"/>
          </a:xfrm>
          <a:prstGeom prst="ellipse">
            <a:avLst/>
          </a:prstGeom>
          <a:solidFill>
            <a:srgbClr val="942093">
              <a:alpha val="36000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0BC830-BA4A-824B-DF97-D7756C83A7AE}"/>
              </a:ext>
            </a:extLst>
          </p:cNvPr>
          <p:cNvSpPr txBox="1"/>
          <p:nvPr/>
        </p:nvSpPr>
        <p:spPr>
          <a:xfrm>
            <a:off x="7376768" y="4100392"/>
            <a:ext cx="14686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Filter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136531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chemeClr val="accent6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3264135" y="2228671"/>
            <a:ext cx="566373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Understand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972061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6556"/>
            <a:ext cx="9144000" cy="2104887"/>
          </a:xfrm>
        </p:spPr>
        <p:txBody>
          <a:bodyPr>
            <a:normAutofit/>
          </a:bodyPr>
          <a:lstStyle/>
          <a:p>
            <a:r>
              <a:rPr lang="en-AU" sz="7000" b="1" u="sng" dirty="0">
                <a:solidFill>
                  <a:schemeClr val="bg1"/>
                </a:solidFill>
                <a:effectLst/>
                <a:latin typeface="Quicksand" pitchFamily="2" charset="77"/>
              </a:rPr>
              <a:t>How</a:t>
            </a:r>
            <a:br>
              <a:rPr lang="en-AU" sz="7000" b="1" u="sng" dirty="0">
                <a:solidFill>
                  <a:schemeClr val="bg1"/>
                </a:solidFill>
                <a:latin typeface="Quicksand" pitchFamily="2" charset="77"/>
              </a:rPr>
            </a:br>
            <a:r>
              <a:rPr lang="en-AU" sz="7000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will you present?</a:t>
            </a:r>
            <a:endParaRPr lang="en-AU" sz="7000" dirty="0">
              <a:solidFill>
                <a:schemeClr val="bg1">
                  <a:lumMod val="85000"/>
                </a:schemeClr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84391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C953D07-4055-10C9-5F8E-6DE133F90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92" y="218661"/>
            <a:ext cx="8005615" cy="64206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87CC40-5A54-61A8-D167-6732C798F995}"/>
              </a:ext>
            </a:extLst>
          </p:cNvPr>
          <p:cNvSpPr txBox="1"/>
          <p:nvPr/>
        </p:nvSpPr>
        <p:spPr>
          <a:xfrm>
            <a:off x="2961624" y="3841910"/>
            <a:ext cx="1968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Journal article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038314-9EB6-FCF6-C94A-39B7B2F8A663}"/>
              </a:ext>
            </a:extLst>
          </p:cNvPr>
          <p:cNvGrpSpPr/>
          <p:nvPr/>
        </p:nvGrpSpPr>
        <p:grpSpPr>
          <a:xfrm rot="16200000">
            <a:off x="2072772" y="2699306"/>
            <a:ext cx="2141209" cy="144000"/>
            <a:chOff x="9074055" y="3366051"/>
            <a:chExt cx="2141209" cy="144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1C3D808-A0FF-D735-3E51-9C49802024B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144660" y="2367447"/>
              <a:ext cx="0" cy="2141209"/>
            </a:xfrm>
            <a:prstGeom prst="line">
              <a:avLst/>
            </a:prstGeom>
            <a:ln w="254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C29700-036D-D407-815D-26FDA5453AE9}"/>
                </a:ext>
              </a:extLst>
            </p:cNvPr>
            <p:cNvSpPr/>
            <p:nvPr/>
          </p:nvSpPr>
          <p:spPr>
            <a:xfrm>
              <a:off x="11071264" y="3366051"/>
              <a:ext cx="144000" cy="144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7B3732-F915-AB4E-97E9-D73033342870}"/>
              </a:ext>
            </a:extLst>
          </p:cNvPr>
          <p:cNvGrpSpPr/>
          <p:nvPr/>
        </p:nvGrpSpPr>
        <p:grpSpPr>
          <a:xfrm rot="5400000">
            <a:off x="4789849" y="2534056"/>
            <a:ext cx="1441373" cy="144000"/>
            <a:chOff x="9773891" y="3366051"/>
            <a:chExt cx="1441373" cy="1440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0BE12D9-48A5-7B26-E9CB-3B0AA8189E3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494578" y="2717365"/>
              <a:ext cx="0" cy="1441373"/>
            </a:xfrm>
            <a:prstGeom prst="line">
              <a:avLst/>
            </a:prstGeom>
            <a:ln w="254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382BF41-B929-EF3C-12F8-09FEA8E22E5A}"/>
                </a:ext>
              </a:extLst>
            </p:cNvPr>
            <p:cNvSpPr/>
            <p:nvPr/>
          </p:nvSpPr>
          <p:spPr>
            <a:xfrm>
              <a:off x="11071264" y="3366051"/>
              <a:ext cx="144000" cy="144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8DDB32E-6A8A-78CF-FB24-A20468FEFE02}"/>
              </a:ext>
            </a:extLst>
          </p:cNvPr>
          <p:cNvSpPr txBox="1"/>
          <p:nvPr/>
        </p:nvSpPr>
        <p:spPr>
          <a:xfrm>
            <a:off x="5380912" y="1515126"/>
            <a:ext cx="1752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Poster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7E7673-AC4E-202C-713F-386D58570838}"/>
              </a:ext>
            </a:extLst>
          </p:cNvPr>
          <p:cNvGrpSpPr/>
          <p:nvPr/>
        </p:nvGrpSpPr>
        <p:grpSpPr>
          <a:xfrm rot="5400000">
            <a:off x="6333226" y="3490691"/>
            <a:ext cx="1441373" cy="144000"/>
            <a:chOff x="9773891" y="3366051"/>
            <a:chExt cx="1441373" cy="14400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20EC6D-ED2C-E2B2-D137-684F57ECC49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494578" y="2717365"/>
              <a:ext cx="0" cy="1441373"/>
            </a:xfrm>
            <a:prstGeom prst="line">
              <a:avLst/>
            </a:prstGeom>
            <a:ln w="254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376BD0-02B4-A828-FB3A-9ECBD0FFB4A8}"/>
                </a:ext>
              </a:extLst>
            </p:cNvPr>
            <p:cNvSpPr/>
            <p:nvPr/>
          </p:nvSpPr>
          <p:spPr>
            <a:xfrm>
              <a:off x="11071264" y="3366051"/>
              <a:ext cx="144000" cy="144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EAE7155-309F-00E3-4106-E726D0DB9FD1}"/>
              </a:ext>
            </a:extLst>
          </p:cNvPr>
          <p:cNvSpPr txBox="1"/>
          <p:nvPr/>
        </p:nvSpPr>
        <p:spPr>
          <a:xfrm>
            <a:off x="6924289" y="2471761"/>
            <a:ext cx="1752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Short talk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F0D0AF-F174-DC4F-847D-A15E9D6BC6BD}"/>
              </a:ext>
            </a:extLst>
          </p:cNvPr>
          <p:cNvGrpSpPr/>
          <p:nvPr/>
        </p:nvGrpSpPr>
        <p:grpSpPr>
          <a:xfrm rot="5400000">
            <a:off x="8172743" y="4642292"/>
            <a:ext cx="1441373" cy="144000"/>
            <a:chOff x="9773891" y="3366051"/>
            <a:chExt cx="1441373" cy="1440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8285F23-4A62-9EF5-7449-E32AA8F4BF2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494578" y="2717365"/>
              <a:ext cx="0" cy="1441373"/>
            </a:xfrm>
            <a:prstGeom prst="line">
              <a:avLst/>
            </a:prstGeom>
            <a:ln w="254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055D553-C538-2533-0F4A-AF109C491CA7}"/>
                </a:ext>
              </a:extLst>
            </p:cNvPr>
            <p:cNvSpPr/>
            <p:nvPr/>
          </p:nvSpPr>
          <p:spPr>
            <a:xfrm>
              <a:off x="11071264" y="3366051"/>
              <a:ext cx="144000" cy="144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FC8F4FC-FD55-EFDF-DD36-2FD4DA04BFA7}"/>
              </a:ext>
            </a:extLst>
          </p:cNvPr>
          <p:cNvSpPr txBox="1"/>
          <p:nvPr/>
        </p:nvSpPr>
        <p:spPr>
          <a:xfrm>
            <a:off x="8763806" y="3623362"/>
            <a:ext cx="1752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2346129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AU" sz="7000" b="1" u="sng" dirty="0">
                <a:solidFill>
                  <a:schemeClr val="bg1"/>
                </a:solidFill>
                <a:effectLst/>
                <a:latin typeface="Quicksand" pitchFamily="2" charset="77"/>
              </a:rPr>
              <a:t>Who</a:t>
            </a:r>
            <a:br>
              <a:rPr lang="en-AU" sz="7000" b="1" u="sng" dirty="0">
                <a:solidFill>
                  <a:schemeClr val="bg1"/>
                </a:solidFill>
                <a:latin typeface="Quicksand" pitchFamily="2" charset="77"/>
              </a:rPr>
            </a:br>
            <a:r>
              <a:rPr lang="en-AU" sz="7000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is your audience?</a:t>
            </a:r>
            <a:endParaRPr lang="en-AU" sz="7000" dirty="0">
              <a:solidFill>
                <a:schemeClr val="bg1">
                  <a:lumMod val="85000"/>
                </a:schemeClr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1154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81C801-81BB-7B1E-0C6D-0A1B2E88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107" y="2048959"/>
            <a:ext cx="10515600" cy="1325563"/>
          </a:xfrm>
        </p:spPr>
        <p:txBody>
          <a:bodyPr/>
          <a:lstStyle/>
          <a:p>
            <a:pPr algn="ctr"/>
            <a:r>
              <a:rPr lang="en-AU" b="1" dirty="0">
                <a:latin typeface="Quicksand" pitchFamily="2" charset="77"/>
              </a:rPr>
              <a:t>How much knowledge does the audience have?</a:t>
            </a:r>
            <a:endParaRPr lang="en-AU" dirty="0">
              <a:effectLst/>
              <a:latin typeface="Quicksand" pitchFamily="2" charset="7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96AD1C-318F-8155-132C-1902FF78634A}"/>
              </a:ext>
            </a:extLst>
          </p:cNvPr>
          <p:cNvCxnSpPr/>
          <p:nvPr/>
        </p:nvCxnSpPr>
        <p:spPr>
          <a:xfrm>
            <a:off x="792995" y="3496558"/>
            <a:ext cx="10794167" cy="0"/>
          </a:xfrm>
          <a:prstGeom prst="straightConnector1">
            <a:avLst/>
          </a:prstGeom>
          <a:ln w="1905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00AA783-56B4-5DDE-53D5-15226FDA02D3}"/>
              </a:ext>
            </a:extLst>
          </p:cNvPr>
          <p:cNvSpPr txBox="1"/>
          <p:nvPr/>
        </p:nvSpPr>
        <p:spPr>
          <a:xfrm>
            <a:off x="792995" y="3932151"/>
            <a:ext cx="311816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Limited knowledge</a:t>
            </a:r>
            <a:b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</a:b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(e.g. general public)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7D833-D55E-7C7C-AD2A-F610F24E35AB}"/>
              </a:ext>
            </a:extLst>
          </p:cNvPr>
          <p:cNvSpPr txBox="1"/>
          <p:nvPr/>
        </p:nvSpPr>
        <p:spPr>
          <a:xfrm>
            <a:off x="7486359" y="3932151"/>
            <a:ext cx="41008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Expert knowledge</a:t>
            </a:r>
            <a:b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</a:b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rPr>
              <a:t>(e.g. specialty conference)</a:t>
            </a:r>
          </a:p>
        </p:txBody>
      </p:sp>
    </p:spTree>
    <p:extLst>
      <p:ext uri="{BB962C8B-B14F-4D97-AF65-F5344CB8AC3E}">
        <p14:creationId xmlns:p14="http://schemas.microsoft.com/office/powerpoint/2010/main" val="2018961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AU" sz="7000" b="1" u="sng" dirty="0">
                <a:solidFill>
                  <a:schemeClr val="bg1"/>
                </a:solidFill>
                <a:effectLst/>
                <a:latin typeface="Quicksand" pitchFamily="2" charset="77"/>
              </a:rPr>
              <a:t>What</a:t>
            </a:r>
            <a:br>
              <a:rPr lang="en-AU" sz="7000" b="1" u="sng" dirty="0">
                <a:solidFill>
                  <a:schemeClr val="bg1"/>
                </a:solidFill>
                <a:latin typeface="Quicksand" pitchFamily="2" charset="77"/>
              </a:rPr>
            </a:br>
            <a:r>
              <a:rPr lang="en-AU" sz="7000" dirty="0">
                <a:solidFill>
                  <a:schemeClr val="bg1">
                    <a:lumMod val="85000"/>
                  </a:schemeClr>
                </a:solidFill>
                <a:effectLst/>
                <a:latin typeface="Quicksand" pitchFamily="2" charset="77"/>
              </a:rPr>
              <a:t>is your goal</a:t>
            </a:r>
            <a:r>
              <a:rPr lang="en-AU" sz="7000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?</a:t>
            </a:r>
            <a:endParaRPr lang="en-AU" sz="7000" dirty="0">
              <a:solidFill>
                <a:schemeClr val="bg1">
                  <a:lumMod val="85000"/>
                </a:schemeClr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68789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E312C3-D8F1-9271-D07D-B67A8F81F38B}"/>
              </a:ext>
            </a:extLst>
          </p:cNvPr>
          <p:cNvSpPr txBox="1">
            <a:spLocks/>
          </p:cNvSpPr>
          <p:nvPr/>
        </p:nvSpPr>
        <p:spPr>
          <a:xfrm>
            <a:off x="2857501" y="3945835"/>
            <a:ext cx="28989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j-ea"/>
                <a:cs typeface="+mj-cs"/>
              </a:rPr>
              <a:t>Read your paper</a:t>
            </a:r>
            <a:endParaRPr kumimoji="0" lang="en-AU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77"/>
              <a:ea typeface="+mj-ea"/>
              <a:cs typeface="+mj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F2D8A8-ABE7-B129-21DC-59BDBDB5C050}"/>
              </a:ext>
            </a:extLst>
          </p:cNvPr>
          <p:cNvSpPr txBox="1">
            <a:spLocks/>
          </p:cNvSpPr>
          <p:nvPr/>
        </p:nvSpPr>
        <p:spPr>
          <a:xfrm>
            <a:off x="6435587" y="3945835"/>
            <a:ext cx="28989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j-ea"/>
                <a:cs typeface="+mj-cs"/>
              </a:rPr>
              <a:t>Change behaviour</a:t>
            </a:r>
            <a:endParaRPr kumimoji="0" lang="en-AU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77"/>
              <a:ea typeface="+mj-ea"/>
              <a:cs typeface="+mj-cs"/>
            </a:endParaRPr>
          </a:p>
        </p:txBody>
      </p:sp>
      <p:pic>
        <p:nvPicPr>
          <p:cNvPr id="6146" name="Picture 2" descr="Brain Decision Making Tool PNG Image | Transparent PNG Free Download on  SeekPNG">
            <a:extLst>
              <a:ext uri="{FF2B5EF4-FFF2-40B4-BE49-F238E27FC236}">
                <a16:creationId xmlns:a16="http://schemas.microsoft.com/office/drawing/2014/main" id="{0793622C-BEF6-1D4F-2AF0-3C60AA6B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87" y="1415497"/>
            <a:ext cx="2815587" cy="253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13,349 Pdf Vektorgrafiken, Cliparts und Illustrationen Kaufen - 123RF">
            <a:extLst>
              <a:ext uri="{FF2B5EF4-FFF2-40B4-BE49-F238E27FC236}">
                <a16:creationId xmlns:a16="http://schemas.microsoft.com/office/drawing/2014/main" id="{62AB0964-FCBE-9D7A-2260-2F67B2698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8" t="9942" r="18695" b="17762"/>
          <a:stretch/>
        </p:blipFill>
        <p:spPr bwMode="auto">
          <a:xfrm>
            <a:off x="3130153" y="1586602"/>
            <a:ext cx="2353607" cy="253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874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182" y="1315277"/>
            <a:ext cx="11489635" cy="4227445"/>
          </a:xfrm>
        </p:spPr>
        <p:txBody>
          <a:bodyPr>
            <a:normAutofit/>
          </a:bodyPr>
          <a:lstStyle/>
          <a:p>
            <a:r>
              <a:rPr lang="en-AU" sz="7000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There is no</a:t>
            </a:r>
            <a:br>
              <a:rPr lang="en-AU" sz="7000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</a:br>
            <a:r>
              <a:rPr lang="en-AU" sz="7000" b="1" u="sng" dirty="0">
                <a:solidFill>
                  <a:schemeClr val="bg1"/>
                </a:solidFill>
                <a:effectLst/>
                <a:latin typeface="Quicksand" pitchFamily="2" charset="77"/>
              </a:rPr>
              <a:t>ONE</a:t>
            </a:r>
            <a:br>
              <a:rPr lang="en-AU" sz="7000" b="1" u="sng" dirty="0">
                <a:solidFill>
                  <a:schemeClr val="bg1"/>
                </a:solidFill>
                <a:effectLst/>
                <a:latin typeface="Quicksand" pitchFamily="2" charset="77"/>
              </a:rPr>
            </a:br>
            <a:r>
              <a:rPr lang="en-AU" sz="7000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good way to visualize your data!</a:t>
            </a:r>
          </a:p>
        </p:txBody>
      </p:sp>
    </p:spTree>
    <p:extLst>
      <p:ext uri="{BB962C8B-B14F-4D97-AF65-F5344CB8AC3E}">
        <p14:creationId xmlns:p14="http://schemas.microsoft.com/office/powerpoint/2010/main" val="3740628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chemeClr val="accent5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3858851" y="2228671"/>
            <a:ext cx="447430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Eliminate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clutter</a:t>
            </a:r>
          </a:p>
        </p:txBody>
      </p:sp>
    </p:spTree>
    <p:extLst>
      <p:ext uri="{BB962C8B-B14F-4D97-AF65-F5344CB8AC3E}">
        <p14:creationId xmlns:p14="http://schemas.microsoft.com/office/powerpoint/2010/main" val="2471538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9577"/>
            <a:ext cx="9144000" cy="2626360"/>
          </a:xfrm>
        </p:spPr>
        <p:txBody>
          <a:bodyPr>
            <a:normAutofit/>
          </a:bodyPr>
          <a:lstStyle/>
          <a:p>
            <a:r>
              <a:rPr lang="en-AU" sz="7000" b="1" dirty="0">
                <a:latin typeface="Quicksand" pitchFamily="2" charset="77"/>
              </a:rPr>
              <a:t>Storytelling with data</a:t>
            </a:r>
            <a:endParaRPr lang="en-AU" sz="7000" b="1" dirty="0"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450"/>
            <a:ext cx="9144000" cy="1655762"/>
          </a:xfrm>
        </p:spPr>
        <p:txBody>
          <a:bodyPr>
            <a:normAutofit/>
          </a:bodyPr>
          <a:lstStyle/>
          <a:p>
            <a:r>
              <a:rPr lang="en-AU" sz="3000" dirty="0">
                <a:latin typeface="Quicksand" pitchFamily="2" charset="77"/>
              </a:rPr>
              <a:t>An academic perspective</a:t>
            </a:r>
            <a:endParaRPr lang="en-AU" sz="3000" dirty="0">
              <a:effectLst/>
              <a:latin typeface="Quicksand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70D22-E725-5C6B-0DA9-684D81F91B79}"/>
              </a:ext>
            </a:extLst>
          </p:cNvPr>
          <p:cNvSpPr txBox="1"/>
          <p:nvPr/>
        </p:nvSpPr>
        <p:spPr>
          <a:xfrm>
            <a:off x="1528791" y="5802212"/>
            <a:ext cx="21482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Dr. Liam D. Bailey</a:t>
            </a:r>
            <a:br>
              <a:rPr lang="en-US" dirty="0">
                <a:latin typeface="Quicksand" pitchFamily="2" charset="77"/>
              </a:rPr>
            </a:br>
            <a:endParaRPr lang="en-US" sz="500" dirty="0">
              <a:latin typeface="Quicksand" pitchFamily="2" charset="77"/>
            </a:endParaRPr>
          </a:p>
          <a:p>
            <a:r>
              <a:rPr lang="en-US" dirty="0">
                <a:latin typeface="Quicksand" pitchFamily="2" charset="77"/>
              </a:rPr>
              <a:t>      @ldbailey255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F07E2C4-4688-0E53-BD81-B23EAE4EE7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3875" y="5530241"/>
            <a:ext cx="2104250" cy="1267215"/>
          </a:xfrm>
          <a:prstGeom prst="rect">
            <a:avLst/>
          </a:prstGeom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01C9060C-932E-8AAD-CE68-B992D4CE3C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751" y="6194043"/>
            <a:ext cx="314739" cy="314739"/>
          </a:xfrm>
          <a:prstGeom prst="rect">
            <a:avLst/>
          </a:prstGeom>
        </p:spPr>
      </p:pic>
      <p:pic>
        <p:nvPicPr>
          <p:cNvPr id="8" name="Picture 2" descr="Profile photo for Liam Bailey">
            <a:extLst>
              <a:ext uri="{FF2B5EF4-FFF2-40B4-BE49-F238E27FC236}">
                <a16:creationId xmlns:a16="http://schemas.microsoft.com/office/drawing/2014/main" id="{B8C9A783-36A2-4945-E75A-275817379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63" y="5640212"/>
            <a:ext cx="1107661" cy="110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55EBC276-1B96-10F5-6946-8B4071754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564" y="5395274"/>
            <a:ext cx="1141225" cy="11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FE0C09-0635-3B78-311A-2C053E74D692}"/>
              </a:ext>
            </a:extLst>
          </p:cNvPr>
          <p:cNvSpPr txBox="1"/>
          <p:nvPr/>
        </p:nvSpPr>
        <p:spPr>
          <a:xfrm>
            <a:off x="7935044" y="6441376"/>
            <a:ext cx="416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Quicksand" pitchFamily="2" charset="77"/>
              </a:rPr>
              <a:t>LiamDBailey</a:t>
            </a:r>
            <a:r>
              <a:rPr lang="en-US" dirty="0">
                <a:latin typeface="Quicksand" pitchFamily="2" charset="77"/>
              </a:rPr>
              <a:t>/IZWPhDSymposium23</a:t>
            </a:r>
          </a:p>
        </p:txBody>
      </p:sp>
      <p:pic>
        <p:nvPicPr>
          <p:cNvPr id="9" name="Picture 8" descr="A red paint stroke on a black background&#10;&#10;Description automatically generated">
            <a:extLst>
              <a:ext uri="{FF2B5EF4-FFF2-40B4-BE49-F238E27FC236}">
                <a16:creationId xmlns:a16="http://schemas.microsoft.com/office/drawing/2014/main" id="{2CD66699-3B30-4E1C-DA93-94AC9C4B8B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90000"/>
          </a:blip>
          <a:srcRect t="35286" b="36451"/>
          <a:stretch/>
        </p:blipFill>
        <p:spPr>
          <a:xfrm rot="209488">
            <a:off x="2696438" y="2033752"/>
            <a:ext cx="6936293" cy="987221"/>
          </a:xfrm>
          <a:prstGeom prst="rect">
            <a:avLst/>
          </a:prstGeom>
        </p:spPr>
      </p:pic>
      <p:pic>
        <p:nvPicPr>
          <p:cNvPr id="11" name="Picture 10" descr="A red paint stroke on a black background&#10;&#10;Description automatically generated">
            <a:extLst>
              <a:ext uri="{FF2B5EF4-FFF2-40B4-BE49-F238E27FC236}">
                <a16:creationId xmlns:a16="http://schemas.microsoft.com/office/drawing/2014/main" id="{AB814E1E-54CD-4007-5336-281689B267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90000"/>
          </a:blip>
          <a:srcRect t="37284" b="39492"/>
          <a:stretch/>
        </p:blipFill>
        <p:spPr>
          <a:xfrm>
            <a:off x="4256956" y="3011214"/>
            <a:ext cx="3678087" cy="811236"/>
          </a:xfrm>
          <a:prstGeom prst="rect">
            <a:avLst/>
          </a:prstGeom>
        </p:spPr>
      </p:pic>
      <p:pic>
        <p:nvPicPr>
          <p:cNvPr id="12" name="Picture 11" descr="A red paint stroke on a black background&#10;&#10;Description automatically generated">
            <a:extLst>
              <a:ext uri="{FF2B5EF4-FFF2-40B4-BE49-F238E27FC236}">
                <a16:creationId xmlns:a16="http://schemas.microsoft.com/office/drawing/2014/main" id="{EC18B9CF-370E-A708-30A3-A3B45ED95F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90000"/>
          </a:blip>
          <a:srcRect t="36399" b="37467"/>
          <a:stretch/>
        </p:blipFill>
        <p:spPr>
          <a:xfrm rot="157091">
            <a:off x="3560215" y="3819173"/>
            <a:ext cx="5222031" cy="9128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0548F7C-443B-09CA-7771-C35DB84A8A1D}"/>
              </a:ext>
            </a:extLst>
          </p:cNvPr>
          <p:cNvSpPr txBox="1">
            <a:spLocks/>
          </p:cNvSpPr>
          <p:nvPr/>
        </p:nvSpPr>
        <p:spPr>
          <a:xfrm rot="21062039">
            <a:off x="2107125" y="1375763"/>
            <a:ext cx="8905346" cy="3623424"/>
          </a:xfrm>
          <a:prstGeom prst="rect">
            <a:avLst/>
          </a:prstGeom>
          <a:solidFill>
            <a:schemeClr val="bg1">
              <a:alpha val="58171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8000" b="1" dirty="0">
                <a:latin typeface="Quicksand" pitchFamily="2" charset="77"/>
              </a:rPr>
              <a:t>5 tips to improve your </a:t>
            </a:r>
            <a:r>
              <a:rPr lang="en-AU" sz="8000" b="1" dirty="0" err="1">
                <a:latin typeface="Quicksand" pitchFamily="2" charset="77"/>
              </a:rPr>
              <a:t>dataviz</a:t>
            </a:r>
            <a:endParaRPr lang="en-AU" sz="8000" b="1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14374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pic>
        <p:nvPicPr>
          <p:cNvPr id="7" name="Picture 6" descr="VDQI Book Cover">
            <a:extLst>
              <a:ext uri="{FF2B5EF4-FFF2-40B4-BE49-F238E27FC236}">
                <a16:creationId xmlns:a16="http://schemas.microsoft.com/office/drawing/2014/main" id="{7D7B27F1-890C-5452-C234-83F40305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212" y="990217"/>
            <a:ext cx="2075793" cy="262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4B6BE9-0CB4-A478-351E-4A2318C85B8B}"/>
              </a:ext>
            </a:extLst>
          </p:cNvPr>
          <p:cNvSpPr txBox="1"/>
          <p:nvPr/>
        </p:nvSpPr>
        <p:spPr>
          <a:xfrm>
            <a:off x="283867" y="3613666"/>
            <a:ext cx="4142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Quicksand" pitchFamily="2" charset="77"/>
              </a:rPr>
              <a:t>Data-to-ink ratio</a:t>
            </a:r>
          </a:p>
        </p:txBody>
      </p:sp>
      <p:pic>
        <p:nvPicPr>
          <p:cNvPr id="9" name="Picture 2" descr="Storytelling with Data: A Data Visualization Guide for Business  Professionals - Nussbaumer Knaflic, Cole - Amazon.de: Bücher">
            <a:extLst>
              <a:ext uri="{FF2B5EF4-FFF2-40B4-BE49-F238E27FC236}">
                <a16:creationId xmlns:a16="http://schemas.microsoft.com/office/drawing/2014/main" id="{4E825A72-D230-2040-D9A6-DAF8FF092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378" y="1735170"/>
            <a:ext cx="2990809" cy="375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2F9FB9-5D4D-422C-7C32-A82D81AF7743}"/>
              </a:ext>
            </a:extLst>
          </p:cNvPr>
          <p:cNvSpPr txBox="1"/>
          <p:nvPr/>
        </p:nvSpPr>
        <p:spPr>
          <a:xfrm>
            <a:off x="5332970" y="5492161"/>
            <a:ext cx="17636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Quicksand" pitchFamily="2" charset="77"/>
              </a:rPr>
              <a:t>Clutter</a:t>
            </a:r>
          </a:p>
        </p:txBody>
      </p:sp>
      <p:pic>
        <p:nvPicPr>
          <p:cNvPr id="3074" name="Picture 2" descr="Resonate: Present Visual Stories that Transform Audiences - Duarte, Nancy -  Amazon.de: Bücher">
            <a:extLst>
              <a:ext uri="{FF2B5EF4-FFF2-40B4-BE49-F238E27FC236}">
                <a16:creationId xmlns:a16="http://schemas.microsoft.com/office/drawing/2014/main" id="{7849370C-CB19-B710-35B1-DE10CC262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07" y="990217"/>
            <a:ext cx="316865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623FA1-3096-D020-CDF1-A2C996C7966A}"/>
              </a:ext>
            </a:extLst>
          </p:cNvPr>
          <p:cNvSpPr txBox="1"/>
          <p:nvPr/>
        </p:nvSpPr>
        <p:spPr>
          <a:xfrm>
            <a:off x="8159754" y="4168722"/>
            <a:ext cx="37561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Quicksand" pitchFamily="2" charset="77"/>
              </a:rPr>
              <a:t>Signal-to-noise</a:t>
            </a:r>
            <a:br>
              <a:rPr lang="en-US" sz="4000" dirty="0">
                <a:latin typeface="Quicksand" pitchFamily="2" charset="77"/>
              </a:rPr>
            </a:br>
            <a:r>
              <a:rPr lang="en-US" sz="4000" dirty="0">
                <a:latin typeface="Quicksand" pitchFamily="2" charset="77"/>
              </a:rPr>
              <a:t>ratio</a:t>
            </a:r>
          </a:p>
        </p:txBody>
      </p:sp>
    </p:spTree>
    <p:extLst>
      <p:ext uri="{BB962C8B-B14F-4D97-AF65-F5344CB8AC3E}">
        <p14:creationId xmlns:p14="http://schemas.microsoft.com/office/powerpoint/2010/main" val="2325792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”</a:t>
            </a:r>
            <a:endParaRPr lang="en-US" sz="20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b="1" dirty="0">
                <a:latin typeface="Quicksand" pitchFamily="2" charset="77"/>
              </a:rPr>
              <a:t>…anything that isn’t adding informative</a:t>
            </a:r>
            <a:br>
              <a:rPr lang="en-AU" sz="6500" b="1" dirty="0">
                <a:latin typeface="Quicksand" pitchFamily="2" charset="77"/>
              </a:rPr>
            </a:br>
            <a:r>
              <a:rPr lang="en-AU" sz="6500" b="1" dirty="0">
                <a:latin typeface="Quicksand" pitchFamily="2" charset="77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977735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8E522-ECDA-E5EC-7124-E966B7AEE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b="1" dirty="0">
                <a:latin typeface="Quicksand" pitchFamily="2" charset="77"/>
              </a:rPr>
              <a:t>…anything that isn’t adding (enough) informative</a:t>
            </a:r>
            <a:br>
              <a:rPr lang="en-AU" sz="6500" b="1" dirty="0">
                <a:latin typeface="Quicksand" pitchFamily="2" charset="77"/>
              </a:rPr>
            </a:br>
            <a:r>
              <a:rPr lang="en-AU" sz="6500" b="1" dirty="0">
                <a:latin typeface="Quicksand" pitchFamily="2" charset="77"/>
              </a:rPr>
              <a:t>value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”</a:t>
            </a:r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val="321792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8E522-ECDA-E5EC-7124-E966B7AEE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661"/>
            <a:ext cx="10515600" cy="4485000"/>
          </a:xfrm>
        </p:spPr>
        <p:txBody>
          <a:bodyPr>
            <a:normAutofit/>
          </a:bodyPr>
          <a:lstStyle/>
          <a:p>
            <a:pPr fontAlgn="base"/>
            <a:r>
              <a:rPr lang="en-AU" b="1" u="sng" dirty="0">
                <a:latin typeface="Quicksand" pitchFamily="2" charset="77"/>
              </a:rPr>
              <a:t>How</a:t>
            </a:r>
            <a:r>
              <a:rPr lang="en-AU" dirty="0">
                <a:latin typeface="Quicksand" pitchFamily="2" charset="77"/>
              </a:rPr>
              <a:t> will you present?</a:t>
            </a:r>
          </a:p>
          <a:p>
            <a:pPr lvl="1" fontAlgn="base"/>
            <a:r>
              <a:rPr lang="en-AU" dirty="0">
                <a:latin typeface="Quicksand" pitchFamily="2" charset="77"/>
              </a:rPr>
              <a:t>15 min talk with slides (high control, low detail)</a:t>
            </a:r>
            <a:br>
              <a:rPr lang="en-AU" dirty="0">
                <a:latin typeface="Quicksand" pitchFamily="2" charset="77"/>
              </a:rPr>
            </a:br>
            <a:endParaRPr lang="en-AU" dirty="0">
              <a:latin typeface="Quicksand" pitchFamily="2" charset="77"/>
            </a:endParaRPr>
          </a:p>
          <a:p>
            <a:pPr fontAlgn="base"/>
            <a:r>
              <a:rPr lang="en-AU" b="1" u="sng" dirty="0">
                <a:latin typeface="Quicksand" pitchFamily="2" charset="77"/>
              </a:rPr>
              <a:t>Who</a:t>
            </a:r>
            <a:r>
              <a:rPr lang="en-AU" dirty="0">
                <a:latin typeface="Quicksand" pitchFamily="2" charset="77"/>
              </a:rPr>
              <a:t> is your audience?</a:t>
            </a:r>
          </a:p>
          <a:p>
            <a:pPr lvl="1" fontAlgn="base"/>
            <a:r>
              <a:rPr lang="en-AU" dirty="0">
                <a:latin typeface="Quicksand" pitchFamily="2" charset="77"/>
              </a:rPr>
              <a:t>General public (not necessarily fisheries experts)</a:t>
            </a:r>
          </a:p>
          <a:p>
            <a:pPr lvl="1" fontAlgn="base"/>
            <a:r>
              <a:rPr lang="en-AU" dirty="0">
                <a:latin typeface="Quicksand" pitchFamily="2" charset="77"/>
              </a:rPr>
              <a:t>Limited knowledge</a:t>
            </a:r>
          </a:p>
          <a:p>
            <a:pPr lvl="1" fontAlgn="base"/>
            <a:r>
              <a:rPr lang="en-AU" dirty="0">
                <a:latin typeface="Quicksand" pitchFamily="2" charset="77"/>
              </a:rPr>
              <a:t>Want to learn about the topic</a:t>
            </a:r>
            <a:br>
              <a:rPr lang="en-AU" dirty="0">
                <a:latin typeface="Quicksand" pitchFamily="2" charset="77"/>
              </a:rPr>
            </a:br>
            <a:endParaRPr lang="en-AU" dirty="0">
              <a:latin typeface="Quicksand" pitchFamily="2" charset="77"/>
            </a:endParaRPr>
          </a:p>
          <a:p>
            <a:pPr fontAlgn="base"/>
            <a:r>
              <a:rPr lang="en-AU" b="1" u="sng" dirty="0">
                <a:latin typeface="Quicksand" pitchFamily="2" charset="77"/>
              </a:rPr>
              <a:t>What</a:t>
            </a:r>
            <a:r>
              <a:rPr lang="en-AU" dirty="0">
                <a:latin typeface="Quicksand" pitchFamily="2" charset="77"/>
              </a:rPr>
              <a:t> is your goal?</a:t>
            </a:r>
          </a:p>
          <a:p>
            <a:pPr lvl="1" fontAlgn="base"/>
            <a:r>
              <a:rPr lang="en-AU" dirty="0">
                <a:latin typeface="Quicksand" pitchFamily="2" charset="77"/>
              </a:rPr>
              <a:t>Show how China has become the global leader in fisheries</a:t>
            </a:r>
          </a:p>
          <a:p>
            <a:pPr fontAlgn="base"/>
            <a:endParaRPr lang="en-AU" dirty="0">
              <a:latin typeface="Quicksand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7AC33E-7127-518C-C773-8C21ECEB608A}"/>
              </a:ext>
            </a:extLst>
          </p:cNvPr>
          <p:cNvSpPr txBox="1"/>
          <p:nvPr/>
        </p:nvSpPr>
        <p:spPr>
          <a:xfrm>
            <a:off x="408175" y="543339"/>
            <a:ext cx="10945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Quicksand" pitchFamily="2" charset="77"/>
              </a:rPr>
              <a:t>Global Fishing data from Our World in Data</a:t>
            </a:r>
          </a:p>
        </p:txBody>
      </p:sp>
    </p:spTree>
    <p:extLst>
      <p:ext uri="{BB962C8B-B14F-4D97-AF65-F5344CB8AC3E}">
        <p14:creationId xmlns:p14="http://schemas.microsoft.com/office/powerpoint/2010/main" val="1916575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F3633FD2-C201-C5EC-DA16-82B04811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917" y="611632"/>
            <a:ext cx="7753731" cy="563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31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946F6D0C-45C8-9E16-18AE-347524FF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17" y="611632"/>
            <a:ext cx="7753731" cy="56347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9ECB56-A214-8CB3-916C-2235F44307CA}"/>
              </a:ext>
            </a:extLst>
          </p:cNvPr>
          <p:cNvSpPr/>
          <p:nvPr/>
        </p:nvSpPr>
        <p:spPr>
          <a:xfrm>
            <a:off x="2338401" y="588404"/>
            <a:ext cx="7753731" cy="568119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1BE64-18DE-2DCD-555E-4D0DF544E911}"/>
              </a:ext>
            </a:extLst>
          </p:cNvPr>
          <p:cNvSpPr/>
          <p:nvPr/>
        </p:nvSpPr>
        <p:spPr>
          <a:xfrm>
            <a:off x="3021493" y="1086678"/>
            <a:ext cx="6153503" cy="446598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E482A-C593-2D0C-9C20-4A028F4CA01E}"/>
              </a:ext>
            </a:extLst>
          </p:cNvPr>
          <p:cNvSpPr txBox="1"/>
          <p:nvPr/>
        </p:nvSpPr>
        <p:spPr>
          <a:xfrm>
            <a:off x="304800" y="34406"/>
            <a:ext cx="6098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Quicksand" pitchFamily="2" charset="77"/>
              </a:rPr>
              <a:t>Bounding boxes are unnecessary</a:t>
            </a:r>
          </a:p>
        </p:txBody>
      </p:sp>
    </p:spTree>
    <p:extLst>
      <p:ext uri="{BB962C8B-B14F-4D97-AF65-F5344CB8AC3E}">
        <p14:creationId xmlns:p14="http://schemas.microsoft.com/office/powerpoint/2010/main" val="4021602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F46FA6C0-99A5-8D83-53D0-B3056F34B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17" y="611632"/>
            <a:ext cx="7753731" cy="56347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DE22DD-A5A5-D7F6-B080-37066B076C0D}"/>
              </a:ext>
            </a:extLst>
          </p:cNvPr>
          <p:cNvCxnSpPr>
            <a:cxnSpLocks/>
          </p:cNvCxnSpPr>
          <p:nvPr/>
        </p:nvCxnSpPr>
        <p:spPr>
          <a:xfrm>
            <a:off x="1059255" y="1815549"/>
            <a:ext cx="2026122" cy="0"/>
          </a:xfrm>
          <a:prstGeom prst="line">
            <a:avLst/>
          </a:prstGeom>
          <a:ln w="50800" cap="rnd">
            <a:solidFill>
              <a:schemeClr val="bg2">
                <a:lumMod val="1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02D51E-0BE7-EB87-60E6-85ED5C71FA2C}"/>
              </a:ext>
            </a:extLst>
          </p:cNvPr>
          <p:cNvSpPr txBox="1"/>
          <p:nvPr/>
        </p:nvSpPr>
        <p:spPr>
          <a:xfrm>
            <a:off x="333711" y="1908314"/>
            <a:ext cx="1766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Grid lines and background</a:t>
            </a:r>
            <a:br>
              <a:rPr lang="en-US" dirty="0">
                <a:latin typeface="Quicksand" pitchFamily="2" charset="77"/>
              </a:rPr>
            </a:br>
            <a:r>
              <a:rPr lang="en-US" dirty="0">
                <a:latin typeface="Quicksand" pitchFamily="2" charset="77"/>
              </a:rPr>
              <a:t>are distracting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F9270A-C633-31E2-83CE-AAAC10DE4F56}"/>
              </a:ext>
            </a:extLst>
          </p:cNvPr>
          <p:cNvSpPr/>
          <p:nvPr/>
        </p:nvSpPr>
        <p:spPr>
          <a:xfrm>
            <a:off x="987255" y="1743549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13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EB1A6E7C-45B3-567D-CD80-1E33673C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17" y="611632"/>
            <a:ext cx="7753731" cy="56347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C7A60-5BF1-DBEF-AD5A-1406BEC05076}"/>
              </a:ext>
            </a:extLst>
          </p:cNvPr>
          <p:cNvSpPr txBox="1"/>
          <p:nvPr/>
        </p:nvSpPr>
        <p:spPr>
          <a:xfrm>
            <a:off x="307635" y="1379954"/>
            <a:ext cx="26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Redundant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12854F-D728-E923-D94A-E4158A2F5ADA}"/>
              </a:ext>
            </a:extLst>
          </p:cNvPr>
          <p:cNvCxnSpPr>
            <a:cxnSpLocks/>
          </p:cNvCxnSpPr>
          <p:nvPr/>
        </p:nvCxnSpPr>
        <p:spPr>
          <a:xfrm flipH="1">
            <a:off x="1335569" y="954157"/>
            <a:ext cx="1540153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315EE3-DAEE-C81A-A0CB-5DA07AE72CF0}"/>
              </a:ext>
            </a:extLst>
          </p:cNvPr>
          <p:cNvSpPr txBox="1"/>
          <p:nvPr/>
        </p:nvSpPr>
        <p:spPr>
          <a:xfrm>
            <a:off x="10161720" y="916738"/>
            <a:ext cx="138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Redundant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C4C7B0-FF74-8448-D722-891BC0E2B8B3}"/>
              </a:ext>
            </a:extLst>
          </p:cNvPr>
          <p:cNvCxnSpPr>
            <a:cxnSpLocks/>
          </p:cNvCxnSpPr>
          <p:nvPr/>
        </p:nvCxnSpPr>
        <p:spPr>
          <a:xfrm flipH="1">
            <a:off x="9011478" y="1734306"/>
            <a:ext cx="1775792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E0630F-7EB8-2CC4-9739-C5EFB6F2DF30}"/>
              </a:ext>
            </a:extLst>
          </p:cNvPr>
          <p:cNvCxnSpPr>
            <a:cxnSpLocks/>
          </p:cNvCxnSpPr>
          <p:nvPr/>
        </p:nvCxnSpPr>
        <p:spPr>
          <a:xfrm flipV="1">
            <a:off x="1335569" y="954157"/>
            <a:ext cx="0" cy="397565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3E952C-424A-794F-C701-31A381D82AEF}"/>
              </a:ext>
            </a:extLst>
          </p:cNvPr>
          <p:cNvCxnSpPr>
            <a:cxnSpLocks/>
          </p:cNvCxnSpPr>
          <p:nvPr/>
        </p:nvCxnSpPr>
        <p:spPr>
          <a:xfrm>
            <a:off x="10787270" y="1351722"/>
            <a:ext cx="0" cy="382584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AD9A5F0-BF26-D227-C322-F3BE89DAD1C9}"/>
              </a:ext>
            </a:extLst>
          </p:cNvPr>
          <p:cNvCxnSpPr>
            <a:cxnSpLocks/>
          </p:cNvCxnSpPr>
          <p:nvPr/>
        </p:nvCxnSpPr>
        <p:spPr>
          <a:xfrm flipH="1">
            <a:off x="4232864" y="6485210"/>
            <a:ext cx="1876875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6278EE-D9D7-818F-71F3-58BF403DF027}"/>
              </a:ext>
            </a:extLst>
          </p:cNvPr>
          <p:cNvCxnSpPr>
            <a:cxnSpLocks/>
          </p:cNvCxnSpPr>
          <p:nvPr/>
        </p:nvCxnSpPr>
        <p:spPr>
          <a:xfrm>
            <a:off x="6109739" y="6102626"/>
            <a:ext cx="0" cy="382584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233CD96-A661-4028-2E92-A33A0C3FA285}"/>
              </a:ext>
            </a:extLst>
          </p:cNvPr>
          <p:cNvSpPr txBox="1"/>
          <p:nvPr/>
        </p:nvSpPr>
        <p:spPr>
          <a:xfrm>
            <a:off x="2752456" y="6300544"/>
            <a:ext cx="138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Redundant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D317D6-503B-C33E-1556-ED60F877DB00}"/>
              </a:ext>
            </a:extLst>
          </p:cNvPr>
          <p:cNvSpPr/>
          <p:nvPr/>
        </p:nvSpPr>
        <p:spPr>
          <a:xfrm>
            <a:off x="1263569" y="1279722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B1EDB9-FA32-8749-4FCF-EB1BD5A9CA24}"/>
              </a:ext>
            </a:extLst>
          </p:cNvPr>
          <p:cNvSpPr/>
          <p:nvPr/>
        </p:nvSpPr>
        <p:spPr>
          <a:xfrm>
            <a:off x="4114483" y="6413210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B0B33B1-CDB7-059F-825D-3E10B29B5281}"/>
              </a:ext>
            </a:extLst>
          </p:cNvPr>
          <p:cNvSpPr/>
          <p:nvPr/>
        </p:nvSpPr>
        <p:spPr>
          <a:xfrm>
            <a:off x="10718171" y="1307954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81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6CD4930F-BA57-2D9A-76EE-1434B2E11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17" y="611632"/>
            <a:ext cx="7753731" cy="56347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C7A60-5BF1-DBEF-AD5A-1406BEC05076}"/>
              </a:ext>
            </a:extLst>
          </p:cNvPr>
          <p:cNvSpPr txBox="1"/>
          <p:nvPr/>
        </p:nvSpPr>
        <p:spPr>
          <a:xfrm>
            <a:off x="255296" y="684307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Scientific notation</a:t>
            </a:r>
            <a:br>
              <a:rPr lang="en-US" dirty="0">
                <a:latin typeface="Quicksand" pitchFamily="2" charset="77"/>
              </a:rPr>
            </a:br>
            <a:r>
              <a:rPr lang="en-US" dirty="0">
                <a:latin typeface="Quicksand" pitchFamily="2" charset="77"/>
              </a:rPr>
              <a:t>is hard to read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34D536-2607-0AE3-209C-D2CD60CF3CE4}"/>
              </a:ext>
            </a:extLst>
          </p:cNvPr>
          <p:cNvSpPr txBox="1"/>
          <p:nvPr/>
        </p:nvSpPr>
        <p:spPr>
          <a:xfrm>
            <a:off x="392732" y="4952386"/>
            <a:ext cx="180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Too many ticks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29138C-04B8-82D5-F60E-233BAB88B1C7}"/>
              </a:ext>
            </a:extLst>
          </p:cNvPr>
          <p:cNvCxnSpPr>
            <a:cxnSpLocks/>
          </p:cNvCxnSpPr>
          <p:nvPr/>
        </p:nvCxnSpPr>
        <p:spPr>
          <a:xfrm flipH="1">
            <a:off x="1128599" y="1685704"/>
            <a:ext cx="1302728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91EE15-CD6D-CC3F-CDF0-40A2B9C9110F}"/>
              </a:ext>
            </a:extLst>
          </p:cNvPr>
          <p:cNvCxnSpPr>
            <a:cxnSpLocks/>
          </p:cNvCxnSpPr>
          <p:nvPr/>
        </p:nvCxnSpPr>
        <p:spPr>
          <a:xfrm flipV="1">
            <a:off x="1128599" y="1418075"/>
            <a:ext cx="0" cy="267629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E48D16-3526-C2E5-5EFA-9C776B726BA7}"/>
              </a:ext>
            </a:extLst>
          </p:cNvPr>
          <p:cNvCxnSpPr>
            <a:cxnSpLocks/>
          </p:cNvCxnSpPr>
          <p:nvPr/>
        </p:nvCxnSpPr>
        <p:spPr>
          <a:xfrm flipH="1">
            <a:off x="1493109" y="5723161"/>
            <a:ext cx="1568143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10BBDB-A4AF-A2AB-C552-D2E185BBD66E}"/>
              </a:ext>
            </a:extLst>
          </p:cNvPr>
          <p:cNvCxnSpPr>
            <a:cxnSpLocks/>
          </p:cNvCxnSpPr>
          <p:nvPr/>
        </p:nvCxnSpPr>
        <p:spPr>
          <a:xfrm flipV="1">
            <a:off x="1493109" y="5455532"/>
            <a:ext cx="0" cy="267629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404700F-57BC-B612-81E3-F0EBF1C3C761}"/>
              </a:ext>
            </a:extLst>
          </p:cNvPr>
          <p:cNvSpPr/>
          <p:nvPr/>
        </p:nvSpPr>
        <p:spPr>
          <a:xfrm>
            <a:off x="1056599" y="1346075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1D619C-9EB2-CD1C-5280-C4C6FEBE408E}"/>
              </a:ext>
            </a:extLst>
          </p:cNvPr>
          <p:cNvSpPr/>
          <p:nvPr/>
        </p:nvSpPr>
        <p:spPr>
          <a:xfrm>
            <a:off x="1421109" y="5378439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9FB537-CF38-1B11-978F-F6BA1EED8DBE}"/>
              </a:ext>
            </a:extLst>
          </p:cNvPr>
          <p:cNvSpPr txBox="1"/>
          <p:nvPr/>
        </p:nvSpPr>
        <p:spPr>
          <a:xfrm>
            <a:off x="10512642" y="6557210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Quicksand" pitchFamily="2" charset="77"/>
              </a:rPr>
              <a:t>Wigdor</a:t>
            </a:r>
            <a:r>
              <a:rPr lang="en-US" sz="1400" dirty="0">
                <a:latin typeface="Quicksand" pitchFamily="2" charset="77"/>
              </a:rPr>
              <a:t> et al. 2005</a:t>
            </a:r>
          </a:p>
        </p:txBody>
      </p:sp>
    </p:spTree>
    <p:extLst>
      <p:ext uri="{BB962C8B-B14F-4D97-AF65-F5344CB8AC3E}">
        <p14:creationId xmlns:p14="http://schemas.microsoft.com/office/powerpoint/2010/main" val="3368599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A335300A-9F92-8CAA-D6FD-F001E49B7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17" y="611632"/>
            <a:ext cx="7753731" cy="56347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37F79-AF39-6F56-8020-C49BE850B8CB}"/>
              </a:ext>
            </a:extLst>
          </p:cNvPr>
          <p:cNvSpPr/>
          <p:nvPr/>
        </p:nvSpPr>
        <p:spPr>
          <a:xfrm>
            <a:off x="9250018" y="2915478"/>
            <a:ext cx="795130" cy="83488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1DC79C-D0F0-9DA2-63E5-3B7FB0ACFD88}"/>
              </a:ext>
            </a:extLst>
          </p:cNvPr>
          <p:cNvSpPr txBox="1"/>
          <p:nvPr/>
        </p:nvSpPr>
        <p:spPr>
          <a:xfrm>
            <a:off x="10363243" y="2690336"/>
            <a:ext cx="1560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Quicksand" pitchFamily="2" charset="77"/>
              </a:rPr>
              <a:t>Legends can be hard to read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42E901-61CC-8D08-58AD-D932819FCDFF}"/>
              </a:ext>
            </a:extLst>
          </p:cNvPr>
          <p:cNvCxnSpPr>
            <a:cxnSpLocks/>
          </p:cNvCxnSpPr>
          <p:nvPr/>
        </p:nvCxnSpPr>
        <p:spPr>
          <a:xfrm>
            <a:off x="10125956" y="3438051"/>
            <a:ext cx="1089308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34CDFC1-526F-E839-E901-EBC4A819E995}"/>
              </a:ext>
            </a:extLst>
          </p:cNvPr>
          <p:cNvSpPr/>
          <p:nvPr/>
        </p:nvSpPr>
        <p:spPr>
          <a:xfrm>
            <a:off x="11071264" y="3366051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63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3995A8-9AF0-6CDB-8D63-E046AF391A4C}"/>
              </a:ext>
            </a:extLst>
          </p:cNvPr>
          <p:cNvSpPr/>
          <p:nvPr/>
        </p:nvSpPr>
        <p:spPr>
          <a:xfrm>
            <a:off x="0" y="-1"/>
            <a:ext cx="5141843" cy="685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  <a:t>What we </a:t>
            </a:r>
            <a:br>
              <a:rPr lang="en-US" sz="4400" b="1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</a:br>
            <a:r>
              <a:rPr lang="en-US" sz="4400" b="1" u="sng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  <a:t>will</a:t>
            </a:r>
            <a:r>
              <a:rPr lang="en-US" sz="4400" b="1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  <a:t> </a:t>
            </a:r>
            <a:r>
              <a:rPr lang="en-US" sz="4400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  <a:t>cover?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267795-26D1-7C48-E347-64CE7F490707}"/>
              </a:ext>
            </a:extLst>
          </p:cNvPr>
          <p:cNvSpPr/>
          <p:nvPr/>
        </p:nvSpPr>
        <p:spPr>
          <a:xfrm>
            <a:off x="5550833" y="959092"/>
            <a:ext cx="6241774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500" dirty="0">
                <a:latin typeface="Quicksand" pitchFamily="2" charset="77"/>
              </a:rPr>
              <a:t>- Introduce the idea of ‘Storytelling with data’</a:t>
            </a:r>
          </a:p>
          <a:p>
            <a:pPr lvl="1"/>
            <a:endParaRPr lang="en-US" sz="3500" dirty="0">
              <a:latin typeface="Quicksand" pitchFamily="2" charset="77"/>
            </a:endParaRPr>
          </a:p>
          <a:p>
            <a:pPr lvl="1"/>
            <a:r>
              <a:rPr lang="en-US" sz="3500" dirty="0">
                <a:latin typeface="Quicksand" pitchFamily="2" charset="77"/>
              </a:rPr>
              <a:t>- 5 easy tips to enhance a data visualization</a:t>
            </a:r>
          </a:p>
          <a:p>
            <a:pPr lvl="1"/>
            <a:endParaRPr lang="en-US" sz="3500" dirty="0">
              <a:latin typeface="Quicksand" pitchFamily="2" charset="77"/>
            </a:endParaRPr>
          </a:p>
          <a:p>
            <a:pPr lvl="1"/>
            <a:r>
              <a:rPr lang="en-US" sz="3500" dirty="0">
                <a:latin typeface="Quicksand" pitchFamily="2" charset="77"/>
              </a:rPr>
              <a:t>- Suggested R packages and further reading to learn more</a:t>
            </a:r>
          </a:p>
        </p:txBody>
      </p:sp>
    </p:spTree>
    <p:extLst>
      <p:ext uri="{BB962C8B-B14F-4D97-AF65-F5344CB8AC3E}">
        <p14:creationId xmlns:p14="http://schemas.microsoft.com/office/powerpoint/2010/main" val="3520341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F86D320-BFAC-BA4D-E490-387685B1C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36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AAEFAB07-1DAE-8F98-40A5-20FFD6BB9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chemeClr val="accent4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2889032" y="1651590"/>
            <a:ext cx="6413935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Use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pre-attentive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traits</a:t>
            </a:r>
          </a:p>
        </p:txBody>
      </p:sp>
    </p:spTree>
    <p:extLst>
      <p:ext uri="{BB962C8B-B14F-4D97-AF65-F5344CB8AC3E}">
        <p14:creationId xmlns:p14="http://schemas.microsoft.com/office/powerpoint/2010/main" val="3073519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”</a:t>
            </a:r>
            <a:endParaRPr lang="en-US" sz="20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Use pre-attentive traits to draw the viewer’s attention to the important points</a:t>
            </a:r>
          </a:p>
        </p:txBody>
      </p:sp>
    </p:spTree>
    <p:extLst>
      <p:ext uri="{BB962C8B-B14F-4D97-AF65-F5344CB8AC3E}">
        <p14:creationId xmlns:p14="http://schemas.microsoft.com/office/powerpoint/2010/main" val="4077838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”</a:t>
            </a:r>
            <a:endParaRPr lang="en-US" sz="20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b="1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Use pre-</a:t>
            </a:r>
            <a:r>
              <a:rPr lang="en-AU" sz="6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ttentive tr</a:t>
            </a:r>
            <a:r>
              <a:rPr lang="en-AU" sz="6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its to dr</a:t>
            </a:r>
            <a:r>
              <a:rPr lang="en-AU" sz="6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w the viewer’s </a:t>
            </a:r>
            <a:r>
              <a:rPr lang="en-AU" sz="6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ttention to the import</a:t>
            </a:r>
            <a:r>
              <a:rPr lang="en-AU" sz="6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nt points</a:t>
            </a:r>
          </a:p>
        </p:txBody>
      </p:sp>
    </p:spTree>
    <p:extLst>
      <p:ext uri="{BB962C8B-B14F-4D97-AF65-F5344CB8AC3E}">
        <p14:creationId xmlns:p14="http://schemas.microsoft.com/office/powerpoint/2010/main" val="2915608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”</a:t>
            </a:r>
            <a:endParaRPr lang="en-US" sz="20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Use pre-</a:t>
            </a:r>
            <a:r>
              <a:rPr lang="en-AU" sz="6500" b="1" dirty="0">
                <a:solidFill>
                  <a:schemeClr val="accent6">
                    <a:lumMod val="7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77"/>
              </a:rPr>
              <a:t>ttentive tr</a:t>
            </a:r>
            <a:r>
              <a:rPr lang="en-AU" sz="6500" b="1" dirty="0">
                <a:solidFill>
                  <a:schemeClr val="accent6">
                    <a:lumMod val="7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77"/>
              </a:rPr>
              <a:t>its to dr</a:t>
            </a:r>
            <a:r>
              <a:rPr lang="en-AU" sz="6500" b="1" dirty="0">
                <a:solidFill>
                  <a:schemeClr val="accent6">
                    <a:lumMod val="7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77"/>
              </a:rPr>
              <a:t>w the viewer’s </a:t>
            </a:r>
            <a:r>
              <a:rPr lang="en-AU" sz="6500" b="1" dirty="0">
                <a:solidFill>
                  <a:schemeClr val="accent6">
                    <a:lumMod val="7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77"/>
              </a:rPr>
              <a:t>ttention to the import</a:t>
            </a:r>
            <a:r>
              <a:rPr lang="en-AU" sz="6500" b="1" dirty="0">
                <a:solidFill>
                  <a:schemeClr val="accent6">
                    <a:lumMod val="7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77"/>
              </a:rPr>
              <a:t>nt points</a:t>
            </a:r>
          </a:p>
        </p:txBody>
      </p:sp>
    </p:spTree>
    <p:extLst>
      <p:ext uri="{BB962C8B-B14F-4D97-AF65-F5344CB8AC3E}">
        <p14:creationId xmlns:p14="http://schemas.microsoft.com/office/powerpoint/2010/main" val="2661696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”</a:t>
            </a:r>
            <a:endParaRPr lang="en-US" sz="20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724490"/>
            <a:ext cx="11316291" cy="3761910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5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Use pre-</a:t>
            </a:r>
            <a:r>
              <a:rPr lang="en-AU" sz="8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5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ttentive tr</a:t>
            </a:r>
            <a:r>
              <a:rPr lang="en-AU" sz="8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5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its to dr</a:t>
            </a:r>
            <a:r>
              <a:rPr lang="en-AU" sz="8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5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w the viewer’s </a:t>
            </a:r>
            <a:r>
              <a:rPr lang="en-AU" sz="8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5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ttention to the import</a:t>
            </a:r>
            <a:r>
              <a:rPr lang="en-AU" sz="8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5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nt points</a:t>
            </a:r>
          </a:p>
        </p:txBody>
      </p:sp>
    </p:spTree>
    <p:extLst>
      <p:ext uri="{BB962C8B-B14F-4D97-AF65-F5344CB8AC3E}">
        <p14:creationId xmlns:p14="http://schemas.microsoft.com/office/powerpoint/2010/main" val="2326518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”</a:t>
            </a:r>
            <a:endParaRPr lang="en-US" sz="20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Use pre-</a:t>
            </a:r>
            <a:r>
              <a:rPr lang="en-AU" sz="6500" b="1" u="sng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ttentive </a:t>
            </a:r>
            <a:r>
              <a:rPr lang="en-AU" sz="6500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tr</a:t>
            </a:r>
            <a:r>
              <a:rPr lang="en-AU" sz="6500" b="1" u="sng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its</a:t>
            </a:r>
            <a:r>
              <a:rPr lang="en-AU" sz="6500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 to </a:t>
            </a:r>
            <a:r>
              <a:rPr lang="en-AU" sz="6500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dr</a:t>
            </a:r>
            <a:r>
              <a:rPr lang="en-AU" sz="6500" b="1" u="sng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w</a:t>
            </a:r>
            <a:r>
              <a:rPr lang="en-AU" sz="6500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 the viewer’s </a:t>
            </a:r>
            <a:r>
              <a:rPr lang="en-AU" sz="6500" b="1" u="sng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ttention to the </a:t>
            </a:r>
            <a:r>
              <a:rPr lang="en-AU" sz="6500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import</a:t>
            </a:r>
            <a:r>
              <a:rPr lang="en-AU" sz="6500" b="1" u="sng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A</a:t>
            </a:r>
            <a:r>
              <a:rPr lang="en-AU" sz="6500" dirty="0" err="1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nt</a:t>
            </a:r>
            <a:r>
              <a:rPr lang="en-AU" sz="6500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2490017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”</a:t>
            </a:r>
            <a:endParaRPr lang="en-US" sz="20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dirty="0">
                <a:solidFill>
                  <a:schemeClr val="bg2">
                    <a:lumMod val="90000"/>
                  </a:schemeClr>
                </a:solidFill>
                <a:latin typeface="Quicksand" pitchFamily="2" charset="77"/>
              </a:rPr>
              <a:t>Use pre-attentive traits to draw the viewer’s attention to the </a:t>
            </a:r>
            <a:r>
              <a:rPr lang="en-AU" sz="8000" b="1" u="sng" dirty="0">
                <a:solidFill>
                  <a:schemeClr val="accent6">
                    <a:lumMod val="75000"/>
                  </a:schemeClr>
                </a:solidFill>
                <a:latin typeface="Quicksand" pitchFamily="2" charset="77"/>
              </a:rPr>
              <a:t>important points</a:t>
            </a:r>
          </a:p>
        </p:txBody>
      </p:sp>
    </p:spTree>
    <p:extLst>
      <p:ext uri="{BB962C8B-B14F-4D97-AF65-F5344CB8AC3E}">
        <p14:creationId xmlns:p14="http://schemas.microsoft.com/office/powerpoint/2010/main" val="248231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66297496-BEB8-BA4D-A2F4-4ACE0F621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1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3995A8-9AF0-6CDB-8D63-E046AF391A4C}"/>
              </a:ext>
            </a:extLst>
          </p:cNvPr>
          <p:cNvSpPr/>
          <p:nvPr/>
        </p:nvSpPr>
        <p:spPr>
          <a:xfrm>
            <a:off x="0" y="-1"/>
            <a:ext cx="5141843" cy="6858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  <a:t>What we </a:t>
            </a:r>
            <a:br>
              <a:rPr lang="en-US" sz="4400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</a:br>
            <a:r>
              <a:rPr lang="en-US" sz="4400" b="1" u="sng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  <a:t>won’t</a:t>
            </a:r>
            <a:r>
              <a:rPr lang="en-US" sz="4400" dirty="0">
                <a:solidFill>
                  <a:schemeClr val="tx1"/>
                </a:solidFill>
                <a:latin typeface="Quicksand" pitchFamily="2" charset="77"/>
                <a:ea typeface="+mj-ea"/>
                <a:cs typeface="+mj-cs"/>
              </a:rPr>
              <a:t> cover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F91368-1C32-DBDF-D4E4-6CED394B87DE}"/>
              </a:ext>
            </a:extLst>
          </p:cNvPr>
          <p:cNvSpPr txBox="1">
            <a:spLocks/>
          </p:cNvSpPr>
          <p:nvPr/>
        </p:nvSpPr>
        <p:spPr>
          <a:xfrm>
            <a:off x="6096000" y="2140052"/>
            <a:ext cx="5668617" cy="2577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500" dirty="0">
                <a:latin typeface="Quicksand" pitchFamily="2" charset="77"/>
              </a:rPr>
              <a:t>- A dedicated</a:t>
            </a:r>
            <a:r>
              <a:rPr lang="en-US" sz="3500" dirty="0">
                <a:latin typeface="Quicksand" pitchFamily="2" charset="77"/>
                <a:ea typeface="Source Code Pro" panose="020B0509030403020204" pitchFamily="49" charset="0"/>
              </a:rPr>
              <a:t> </a:t>
            </a:r>
            <a:r>
              <a:rPr lang="en-US" sz="3500" dirty="0">
                <a:latin typeface="Quicksand Medium" pitchFamily="2" charset="77"/>
                <a:ea typeface="Source Code Pro" panose="020B0509030403020204" pitchFamily="49" charset="0"/>
              </a:rPr>
              <a:t>{ggplot2}</a:t>
            </a:r>
            <a:r>
              <a:rPr lang="en-US" sz="3500" dirty="0">
                <a:latin typeface="Quicksand" pitchFamily="2" charset="77"/>
                <a:ea typeface="Source Code Pro" panose="020B0509030403020204" pitchFamily="49" charset="0"/>
              </a:rPr>
              <a:t> </a:t>
            </a:r>
            <a:r>
              <a:rPr lang="en-US" sz="3500" dirty="0">
                <a:latin typeface="Quicksand" pitchFamily="2" charset="77"/>
              </a:rPr>
              <a:t>tutorial</a:t>
            </a:r>
            <a:br>
              <a:rPr lang="en-US" sz="3500" dirty="0">
                <a:latin typeface="Quicksand" pitchFamily="2" charset="77"/>
              </a:rPr>
            </a:br>
            <a:endParaRPr lang="en-US" sz="2000" dirty="0">
              <a:latin typeface="Quicksand" pitchFamily="2" charset="77"/>
            </a:endParaRPr>
          </a:p>
          <a:p>
            <a:pPr algn="l"/>
            <a:r>
              <a:rPr lang="en-US" sz="3500" dirty="0">
                <a:latin typeface="Quicksand" pitchFamily="2" charset="77"/>
              </a:rPr>
              <a:t>- Creating all types of plots</a:t>
            </a:r>
          </a:p>
        </p:txBody>
      </p:sp>
    </p:spTree>
    <p:extLst>
      <p:ext uri="{BB962C8B-B14F-4D97-AF65-F5344CB8AC3E}">
        <p14:creationId xmlns:p14="http://schemas.microsoft.com/office/powerpoint/2010/main" val="1547215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B339CA1B-3E46-E9AF-FD59-BE9AA1430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4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, histogram&#10;&#10;Description automatically generated">
            <a:extLst>
              <a:ext uri="{FF2B5EF4-FFF2-40B4-BE49-F238E27FC236}">
                <a16:creationId xmlns:a16="http://schemas.microsoft.com/office/drawing/2014/main" id="{795ABEB3-673C-F453-A0E0-10DA7BAAD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5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chemeClr val="accent2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2800869" y="1651590"/>
            <a:ext cx="6590266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Communicate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with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238082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”</a:t>
            </a:r>
            <a:endParaRPr lang="en-US" sz="20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4" y="1963410"/>
            <a:ext cx="11316291" cy="293117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6500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If there is a conclusion you want your audience to reach, </a:t>
            </a:r>
            <a:r>
              <a:rPr lang="en-AU" sz="6500" b="1" u="sng" dirty="0">
                <a:solidFill>
                  <a:schemeClr val="bg2">
                    <a:lumMod val="25000"/>
                  </a:schemeClr>
                </a:solidFill>
                <a:latin typeface="Quicksand" pitchFamily="2" charset="77"/>
              </a:rPr>
              <a:t>state it in words</a:t>
            </a:r>
          </a:p>
        </p:txBody>
      </p:sp>
    </p:spTree>
    <p:extLst>
      <p:ext uri="{BB962C8B-B14F-4D97-AF65-F5344CB8AC3E}">
        <p14:creationId xmlns:p14="http://schemas.microsoft.com/office/powerpoint/2010/main" val="276151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5C40EDD-6751-C597-214F-85F3ECA8C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3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EFD0C415-9297-127A-507B-A70C786C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3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rgbClr val="942093">
              <a:alpha val="36000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4801415" y="2228671"/>
            <a:ext cx="258917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Filter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853583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”</a:t>
            </a:r>
            <a:endParaRPr lang="en-US" sz="20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37" y="2419206"/>
            <a:ext cx="11316291" cy="1650256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7000" b="1" dirty="0">
                <a:latin typeface="Quicksand" pitchFamily="2" charset="77"/>
              </a:rPr>
              <a:t>Not all data are equally important</a:t>
            </a:r>
          </a:p>
        </p:txBody>
      </p:sp>
    </p:spTree>
    <p:extLst>
      <p:ext uri="{BB962C8B-B14F-4D97-AF65-F5344CB8AC3E}">
        <p14:creationId xmlns:p14="http://schemas.microsoft.com/office/powerpoint/2010/main" val="8431080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0065141A-07F7-C6AC-83ED-D16282E49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632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72537EB-ED8C-4CBB-5938-D1EBE6ED5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3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7000" b="1" dirty="0">
                <a:solidFill>
                  <a:schemeClr val="bg1"/>
                </a:solidFill>
                <a:latin typeface="Quicksand" pitchFamily="2" charset="77"/>
              </a:rPr>
              <a:t>Part I</a:t>
            </a:r>
            <a:endParaRPr lang="en-AU" sz="7000" b="1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3000" dirty="0">
                <a:solidFill>
                  <a:schemeClr val="bg1"/>
                </a:solidFill>
                <a:effectLst/>
                <a:latin typeface="Quicksand" pitchFamily="2" charset="77"/>
              </a:rPr>
              <a:t>What is Story</a:t>
            </a:r>
            <a:r>
              <a:rPr lang="en-AU" sz="3000" dirty="0">
                <a:solidFill>
                  <a:schemeClr val="bg1"/>
                </a:solidFill>
                <a:latin typeface="Quicksand" pitchFamily="2" charset="77"/>
              </a:rPr>
              <a:t>telling with Data?!</a:t>
            </a:r>
            <a:endParaRPr lang="en-AU" sz="3000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80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92EF23D-A714-EAC8-C860-1EB62E2DFE83}"/>
              </a:ext>
            </a:extLst>
          </p:cNvPr>
          <p:cNvSpPr/>
          <p:nvPr/>
        </p:nvSpPr>
        <p:spPr>
          <a:xfrm>
            <a:off x="910832" y="762778"/>
            <a:ext cx="2666222" cy="2666222"/>
          </a:xfrm>
          <a:prstGeom prst="ellipse">
            <a:avLst/>
          </a:prstGeom>
          <a:solidFill>
            <a:schemeClr val="accent6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27749F-31A5-7D0E-B1E3-E28ED2B8A949}"/>
              </a:ext>
            </a:extLst>
          </p:cNvPr>
          <p:cNvSpPr txBox="1"/>
          <p:nvPr/>
        </p:nvSpPr>
        <p:spPr>
          <a:xfrm>
            <a:off x="689674" y="1434170"/>
            <a:ext cx="31085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Understand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context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DE8F697-5884-1AC3-F957-A595C61681E4}"/>
              </a:ext>
            </a:extLst>
          </p:cNvPr>
          <p:cNvSpPr/>
          <p:nvPr/>
        </p:nvSpPr>
        <p:spPr>
          <a:xfrm>
            <a:off x="4778655" y="762778"/>
            <a:ext cx="2666222" cy="2666222"/>
          </a:xfrm>
          <a:prstGeom prst="ellipse">
            <a:avLst/>
          </a:prstGeom>
          <a:solidFill>
            <a:schemeClr val="accent5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668AC4-ED9B-F5BF-FA3F-461CBF25676B}"/>
              </a:ext>
            </a:extLst>
          </p:cNvPr>
          <p:cNvSpPr txBox="1"/>
          <p:nvPr/>
        </p:nvSpPr>
        <p:spPr>
          <a:xfrm>
            <a:off x="4859123" y="1471761"/>
            <a:ext cx="24737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Eliminate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clutter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9ACC8F-1621-8386-3C55-48DAC039BAFC}"/>
              </a:ext>
            </a:extLst>
          </p:cNvPr>
          <p:cNvSpPr/>
          <p:nvPr/>
        </p:nvSpPr>
        <p:spPr>
          <a:xfrm>
            <a:off x="8711890" y="762778"/>
            <a:ext cx="2666222" cy="2666222"/>
          </a:xfrm>
          <a:prstGeom prst="ellipse">
            <a:avLst/>
          </a:prstGeom>
          <a:solidFill>
            <a:schemeClr val="accent4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E4C766-F56F-4DCC-10D0-28D48C6E1CEC}"/>
              </a:ext>
            </a:extLst>
          </p:cNvPr>
          <p:cNvSpPr txBox="1"/>
          <p:nvPr/>
        </p:nvSpPr>
        <p:spPr>
          <a:xfrm>
            <a:off x="8289556" y="1090751"/>
            <a:ext cx="35108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Use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pre-attentive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traits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2E3D30D-F55C-4AB4-4FD4-F69DBC1445DE}"/>
              </a:ext>
            </a:extLst>
          </p:cNvPr>
          <p:cNvSpPr/>
          <p:nvPr/>
        </p:nvSpPr>
        <p:spPr>
          <a:xfrm>
            <a:off x="2844754" y="3429000"/>
            <a:ext cx="2666222" cy="2666222"/>
          </a:xfrm>
          <a:prstGeom prst="ellipse">
            <a:avLst/>
          </a:prstGeom>
          <a:solidFill>
            <a:schemeClr val="accent2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55A71B-4CE1-D548-5C1A-011ACF2BB376}"/>
              </a:ext>
            </a:extLst>
          </p:cNvPr>
          <p:cNvSpPr txBox="1"/>
          <p:nvPr/>
        </p:nvSpPr>
        <p:spPr>
          <a:xfrm>
            <a:off x="2375929" y="3792615"/>
            <a:ext cx="36038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Communicate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with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text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CD8C8E-798E-748E-D7AD-198E14D2EADC}"/>
              </a:ext>
            </a:extLst>
          </p:cNvPr>
          <p:cNvSpPr/>
          <p:nvPr/>
        </p:nvSpPr>
        <p:spPr>
          <a:xfrm>
            <a:off x="6777989" y="3429000"/>
            <a:ext cx="2666222" cy="2666222"/>
          </a:xfrm>
          <a:prstGeom prst="ellipse">
            <a:avLst/>
          </a:prstGeom>
          <a:solidFill>
            <a:srgbClr val="942093">
              <a:alpha val="36000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Quicksand" pitchFamily="2" charset="77"/>
              </a:rPr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0BC830-BA4A-824B-DF97-D7756C83A7AE}"/>
              </a:ext>
            </a:extLst>
          </p:cNvPr>
          <p:cNvSpPr txBox="1"/>
          <p:nvPr/>
        </p:nvSpPr>
        <p:spPr>
          <a:xfrm>
            <a:off x="7376768" y="4100392"/>
            <a:ext cx="14686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Quicksand" pitchFamily="2" charset="77"/>
              </a:rPr>
              <a:t>Filter</a:t>
            </a:r>
            <a:br>
              <a:rPr lang="en-US" sz="4000" b="1" dirty="0">
                <a:latin typeface="Quicksand" pitchFamily="2" charset="77"/>
              </a:rPr>
            </a:br>
            <a:r>
              <a:rPr lang="en-US" sz="4000" b="1" dirty="0">
                <a:latin typeface="Quicksand" pitchFamily="2" charset="7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97482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F86D320-BFAC-BA4D-E490-387685B1C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76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72537EB-ED8C-4CBB-5938-D1EBE6ED5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87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7000" b="1" dirty="0">
                <a:solidFill>
                  <a:schemeClr val="bg1"/>
                </a:solidFill>
                <a:latin typeface="Quicksand" pitchFamily="2" charset="77"/>
              </a:rPr>
              <a:t>Part III</a:t>
            </a:r>
            <a:endParaRPr lang="en-AU" sz="7000" b="1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3000" dirty="0" err="1">
                <a:solidFill>
                  <a:schemeClr val="bg1"/>
                </a:solidFill>
                <a:effectLst/>
                <a:latin typeface="Quicksand" pitchFamily="2" charset="77"/>
              </a:rPr>
              <a:t>Data</a:t>
            </a:r>
            <a:r>
              <a:rPr lang="en-AU" sz="3000" dirty="0" err="1">
                <a:solidFill>
                  <a:schemeClr val="bg1"/>
                </a:solidFill>
                <a:latin typeface="Quicksand" pitchFamily="2" charset="77"/>
              </a:rPr>
              <a:t>viz</a:t>
            </a:r>
            <a:r>
              <a:rPr lang="en-AU" sz="3000" dirty="0">
                <a:solidFill>
                  <a:schemeClr val="bg1"/>
                </a:solidFill>
                <a:latin typeface="Quicksand" pitchFamily="2" charset="77"/>
              </a:rPr>
              <a:t> tips in the wild</a:t>
            </a:r>
            <a:endParaRPr lang="en-AU" sz="3000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7331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thumbnail gr4">
            <a:extLst>
              <a:ext uri="{FF2B5EF4-FFF2-40B4-BE49-F238E27FC236}">
                <a16:creationId xmlns:a16="http://schemas.microsoft.com/office/drawing/2014/main" id="{9538B7DC-413B-CAB5-23B7-8C47CBDDF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873" y="423582"/>
            <a:ext cx="9016253" cy="601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C1CDD0-EFA6-2C00-D34E-78243F774665}"/>
              </a:ext>
            </a:extLst>
          </p:cNvPr>
          <p:cNvSpPr txBox="1"/>
          <p:nvPr/>
        </p:nvSpPr>
        <p:spPr>
          <a:xfrm>
            <a:off x="9080546" y="6461311"/>
            <a:ext cx="312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Quicksand" pitchFamily="2" charset="77"/>
              </a:rPr>
              <a:t>Murray et al. (2022) </a:t>
            </a:r>
            <a:r>
              <a:rPr lang="en-AU" i="1" dirty="0">
                <a:latin typeface="Quicksand" pitchFamily="2" charset="77"/>
              </a:rPr>
              <a:t>Lancet</a:t>
            </a:r>
            <a:r>
              <a:rPr lang="en-AU" dirty="0">
                <a:latin typeface="Quicksand" pitchFamily="2" charset="77"/>
              </a:rPr>
              <a:t> </a:t>
            </a:r>
            <a:endParaRPr lang="en-US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9708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C1CDD0-EFA6-2C00-D34E-78243F774665}"/>
              </a:ext>
            </a:extLst>
          </p:cNvPr>
          <p:cNvSpPr txBox="1"/>
          <p:nvPr/>
        </p:nvSpPr>
        <p:spPr>
          <a:xfrm>
            <a:off x="9309480" y="6434881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Quicksand" pitchFamily="2" charset="77"/>
              </a:rPr>
              <a:t>Thompson (2022) </a:t>
            </a:r>
            <a:r>
              <a:rPr lang="en-AU" i="1" dirty="0">
                <a:latin typeface="Quicksand" pitchFamily="2" charset="77"/>
              </a:rPr>
              <a:t>Nature</a:t>
            </a:r>
            <a:endParaRPr lang="en-US" dirty="0">
              <a:latin typeface="Quicksand" pitchFamily="2" charset="77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1CDFD7E-B078-C579-6D66-9A0B34CC7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20392" r="12984" b="8497"/>
          <a:stretch/>
        </p:blipFill>
        <p:spPr>
          <a:xfrm>
            <a:off x="2836628" y="578360"/>
            <a:ext cx="6518743" cy="570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600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436BA20-0BE3-0FB8-50D6-441F654F9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9" t="20392" r="12984" b="8497"/>
          <a:stretch/>
        </p:blipFill>
        <p:spPr>
          <a:xfrm>
            <a:off x="7472855" y="1542629"/>
            <a:ext cx="4313684" cy="3772740"/>
          </a:xfrm>
          <a:prstGeom prst="rect">
            <a:avLst/>
          </a:prstGeom>
        </p:spPr>
      </p:pic>
      <p:pic>
        <p:nvPicPr>
          <p:cNvPr id="2" name="Picture 2" descr="Figure thumbnail gr4">
            <a:extLst>
              <a:ext uri="{FF2B5EF4-FFF2-40B4-BE49-F238E27FC236}">
                <a16:creationId xmlns:a16="http://schemas.microsoft.com/office/drawing/2014/main" id="{B460FEB1-F46E-A80D-1037-4564E7411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61" y="1378439"/>
            <a:ext cx="6151682" cy="410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3AF516-01FD-EF1F-59BB-FF8E8324DFA6}"/>
              </a:ext>
            </a:extLst>
          </p:cNvPr>
          <p:cNvCxnSpPr>
            <a:cxnSpLocks/>
          </p:cNvCxnSpPr>
          <p:nvPr/>
        </p:nvCxnSpPr>
        <p:spPr>
          <a:xfrm>
            <a:off x="3762744" y="5964948"/>
            <a:ext cx="1392580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33D680-542A-BF84-C59D-C46AC987D16E}"/>
              </a:ext>
            </a:extLst>
          </p:cNvPr>
          <p:cNvCxnSpPr>
            <a:cxnSpLocks/>
          </p:cNvCxnSpPr>
          <p:nvPr/>
        </p:nvCxnSpPr>
        <p:spPr>
          <a:xfrm>
            <a:off x="3762744" y="5582364"/>
            <a:ext cx="0" cy="382584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0C2716D-1F91-38C7-3427-264BE9A37598}"/>
              </a:ext>
            </a:extLst>
          </p:cNvPr>
          <p:cNvSpPr/>
          <p:nvPr/>
        </p:nvSpPr>
        <p:spPr>
          <a:xfrm>
            <a:off x="5094024" y="5892948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E8DA45-C5E5-0155-6421-12E3F2A871F0}"/>
              </a:ext>
            </a:extLst>
          </p:cNvPr>
          <p:cNvSpPr/>
          <p:nvPr/>
        </p:nvSpPr>
        <p:spPr>
          <a:xfrm>
            <a:off x="5279350" y="5466758"/>
            <a:ext cx="996379" cy="996379"/>
          </a:xfrm>
          <a:prstGeom prst="ellipse">
            <a:avLst/>
          </a:prstGeom>
          <a:solidFill>
            <a:schemeClr val="accent5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Quicksand" pitchFamily="2" charset="77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791633-4B15-9095-9AB4-AF84728B5CF7}"/>
              </a:ext>
            </a:extLst>
          </p:cNvPr>
          <p:cNvSpPr txBox="1"/>
          <p:nvPr/>
        </p:nvSpPr>
        <p:spPr>
          <a:xfrm>
            <a:off x="5254542" y="5687948"/>
            <a:ext cx="10422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latin typeface="Quicksand" pitchFamily="2" charset="77"/>
              </a:rPr>
              <a:t>Eliminate</a:t>
            </a:r>
            <a:br>
              <a:rPr lang="en-US" sz="1500" b="1" dirty="0">
                <a:latin typeface="Quicksand" pitchFamily="2" charset="77"/>
              </a:rPr>
            </a:br>
            <a:r>
              <a:rPr lang="en-US" sz="1500" b="1" dirty="0">
                <a:latin typeface="Quicksand" pitchFamily="2" charset="77"/>
              </a:rPr>
              <a:t>clutter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03A2B3-6425-463A-D657-2B7C2C9B697B}"/>
              </a:ext>
            </a:extLst>
          </p:cNvPr>
          <p:cNvCxnSpPr>
            <a:cxnSpLocks/>
          </p:cNvCxnSpPr>
          <p:nvPr/>
        </p:nvCxnSpPr>
        <p:spPr>
          <a:xfrm>
            <a:off x="446729" y="5964947"/>
            <a:ext cx="3316015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FED9DD-2C79-B186-B1F3-B968BC7A8117}"/>
              </a:ext>
            </a:extLst>
          </p:cNvPr>
          <p:cNvCxnSpPr>
            <a:cxnSpLocks/>
          </p:cNvCxnSpPr>
          <p:nvPr/>
        </p:nvCxnSpPr>
        <p:spPr>
          <a:xfrm>
            <a:off x="446729" y="3428999"/>
            <a:ext cx="0" cy="2535948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A7849F6-A4C1-0E5C-F38D-36FB844FB25E}"/>
              </a:ext>
            </a:extLst>
          </p:cNvPr>
          <p:cNvSpPr/>
          <p:nvPr/>
        </p:nvSpPr>
        <p:spPr>
          <a:xfrm>
            <a:off x="9199708" y="690497"/>
            <a:ext cx="996379" cy="996379"/>
          </a:xfrm>
          <a:prstGeom prst="ellipse">
            <a:avLst/>
          </a:prstGeom>
          <a:solidFill>
            <a:schemeClr val="accent2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Quicksand" pitchFamily="2" charset="77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B18466-F217-D5BC-B523-FE24DF716BA9}"/>
              </a:ext>
            </a:extLst>
          </p:cNvPr>
          <p:cNvSpPr txBox="1"/>
          <p:nvPr/>
        </p:nvSpPr>
        <p:spPr>
          <a:xfrm>
            <a:off x="8965164" y="796271"/>
            <a:ext cx="146546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latin typeface="Quicksand" pitchFamily="2" charset="77"/>
              </a:rPr>
              <a:t>Communicate</a:t>
            </a:r>
            <a:br>
              <a:rPr lang="en-US" sz="1500" b="1" dirty="0">
                <a:latin typeface="Quicksand" pitchFamily="2" charset="77"/>
              </a:rPr>
            </a:br>
            <a:r>
              <a:rPr lang="en-US" sz="1500" b="1" dirty="0">
                <a:latin typeface="Quicksand" pitchFamily="2" charset="77"/>
              </a:rPr>
              <a:t>with</a:t>
            </a:r>
            <a:br>
              <a:rPr lang="en-US" sz="1500" b="1" dirty="0">
                <a:latin typeface="Quicksand" pitchFamily="2" charset="77"/>
              </a:rPr>
            </a:br>
            <a:r>
              <a:rPr lang="en-US" sz="1500" b="1" dirty="0">
                <a:latin typeface="Quicksand" pitchFamily="2" charset="77"/>
              </a:rPr>
              <a:t>text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6BD36C-8600-EAD0-EEE7-06FC789F090B}"/>
              </a:ext>
            </a:extLst>
          </p:cNvPr>
          <p:cNvSpPr/>
          <p:nvPr/>
        </p:nvSpPr>
        <p:spPr>
          <a:xfrm>
            <a:off x="10764032" y="2040385"/>
            <a:ext cx="996379" cy="996379"/>
          </a:xfrm>
          <a:prstGeom prst="ellipse">
            <a:avLst/>
          </a:prstGeom>
          <a:solidFill>
            <a:schemeClr val="accent4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Quicksand" pitchFamily="2" charset="77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EDFBEF-E208-F07B-6F6E-D2D21CC4AE64}"/>
              </a:ext>
            </a:extLst>
          </p:cNvPr>
          <p:cNvSpPr txBox="1"/>
          <p:nvPr/>
        </p:nvSpPr>
        <p:spPr>
          <a:xfrm>
            <a:off x="10547121" y="2146159"/>
            <a:ext cx="143020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latin typeface="Quicksand" pitchFamily="2" charset="77"/>
              </a:rPr>
              <a:t>Use</a:t>
            </a:r>
            <a:br>
              <a:rPr lang="en-US" sz="1500" b="1" dirty="0">
                <a:latin typeface="Quicksand" pitchFamily="2" charset="77"/>
              </a:rPr>
            </a:br>
            <a:r>
              <a:rPr lang="en-US" sz="1500" b="1" dirty="0">
                <a:latin typeface="Quicksand" pitchFamily="2" charset="77"/>
              </a:rPr>
              <a:t>pre-attentive</a:t>
            </a:r>
            <a:br>
              <a:rPr lang="en-US" sz="1500" b="1" dirty="0">
                <a:latin typeface="Quicksand" pitchFamily="2" charset="77"/>
              </a:rPr>
            </a:br>
            <a:r>
              <a:rPr lang="en-US" sz="1500" b="1" dirty="0">
                <a:latin typeface="Quicksand" pitchFamily="2" charset="77"/>
              </a:rPr>
              <a:t>traits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E2FDD79-D4F1-1226-698A-60757C29C583}"/>
              </a:ext>
            </a:extLst>
          </p:cNvPr>
          <p:cNvCxnSpPr>
            <a:cxnSpLocks/>
          </p:cNvCxnSpPr>
          <p:nvPr/>
        </p:nvCxnSpPr>
        <p:spPr>
          <a:xfrm>
            <a:off x="5973820" y="1799189"/>
            <a:ext cx="1499035" cy="0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0234DD6-0DA0-3732-9506-AEC86AD9FD3B}"/>
              </a:ext>
            </a:extLst>
          </p:cNvPr>
          <p:cNvCxnSpPr>
            <a:cxnSpLocks/>
          </p:cNvCxnSpPr>
          <p:nvPr/>
        </p:nvCxnSpPr>
        <p:spPr>
          <a:xfrm>
            <a:off x="5973820" y="945931"/>
            <a:ext cx="0" cy="853258"/>
          </a:xfrm>
          <a:prstGeom prst="line">
            <a:avLst/>
          </a:prstGeom>
          <a:ln w="50800" cap="rnd">
            <a:solidFill>
              <a:schemeClr val="bg2">
                <a:lumMod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74C2807-D983-95B0-C223-523EDA8A788E}"/>
              </a:ext>
            </a:extLst>
          </p:cNvPr>
          <p:cNvSpPr/>
          <p:nvPr/>
        </p:nvSpPr>
        <p:spPr>
          <a:xfrm>
            <a:off x="5901820" y="868994"/>
            <a:ext cx="144000" cy="144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002BDB2-8110-4DD4-4745-869ED339D813}"/>
              </a:ext>
            </a:extLst>
          </p:cNvPr>
          <p:cNvSpPr/>
          <p:nvPr/>
        </p:nvSpPr>
        <p:spPr>
          <a:xfrm>
            <a:off x="4882257" y="139366"/>
            <a:ext cx="996379" cy="996379"/>
          </a:xfrm>
          <a:prstGeom prst="ellipse">
            <a:avLst/>
          </a:prstGeom>
          <a:solidFill>
            <a:srgbClr val="942093">
              <a:alpha val="36000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Quicksand" pitchFamily="2" charset="77"/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EEAE2C-3076-15C5-0C14-06939AA012DB}"/>
              </a:ext>
            </a:extLst>
          </p:cNvPr>
          <p:cNvSpPr txBox="1"/>
          <p:nvPr/>
        </p:nvSpPr>
        <p:spPr>
          <a:xfrm>
            <a:off x="5046604" y="360556"/>
            <a:ext cx="6639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latin typeface="Quicksand" pitchFamily="2" charset="77"/>
              </a:rPr>
              <a:t>Filter</a:t>
            </a:r>
            <a:br>
              <a:rPr lang="en-US" sz="1500" b="1" dirty="0">
                <a:latin typeface="Quicksand" pitchFamily="2" charset="77"/>
              </a:rPr>
            </a:br>
            <a:r>
              <a:rPr lang="en-US" sz="1500" b="1" dirty="0">
                <a:latin typeface="Quicksand" pitchFamily="2" charset="7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68968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7000" b="1" dirty="0">
                <a:solidFill>
                  <a:schemeClr val="bg1"/>
                </a:solidFill>
                <a:latin typeface="Quicksand" pitchFamily="2" charset="77"/>
              </a:rPr>
              <a:t>Part IV</a:t>
            </a:r>
            <a:endParaRPr lang="en-AU" sz="7000" b="1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3000" dirty="0">
                <a:solidFill>
                  <a:schemeClr val="bg1"/>
                </a:solidFill>
                <a:latin typeface="Quicksand" pitchFamily="2" charset="77"/>
              </a:rPr>
              <a:t>What do journals think?</a:t>
            </a:r>
            <a:endParaRPr lang="en-AU" sz="3000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66891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article published in Nature: International Journal of Science |  NenoVision">
            <a:extLst>
              <a:ext uri="{FF2B5EF4-FFF2-40B4-BE49-F238E27FC236}">
                <a16:creationId xmlns:a16="http://schemas.microsoft.com/office/drawing/2014/main" id="{C97DBC59-F024-247F-759E-85F65FADD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91" y="257423"/>
            <a:ext cx="2659771" cy="13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101C924-9571-665B-B05F-24C91D610FDD}"/>
              </a:ext>
            </a:extLst>
          </p:cNvPr>
          <p:cNvGrpSpPr/>
          <p:nvPr/>
        </p:nvGrpSpPr>
        <p:grpSpPr>
          <a:xfrm>
            <a:off x="1378079" y="1882782"/>
            <a:ext cx="9435841" cy="2516899"/>
            <a:chOff x="26164" y="1453154"/>
            <a:chExt cx="12230844" cy="32624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D8D431-3490-815A-3DB8-5FE0178D2716}"/>
                </a:ext>
              </a:extLst>
            </p:cNvPr>
            <p:cNvSpPr txBox="1"/>
            <p:nvPr/>
          </p:nvSpPr>
          <p:spPr>
            <a:xfrm>
              <a:off x="26164" y="1453154"/>
              <a:ext cx="768159" cy="1631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“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9AD774-B283-A86B-D2AE-ABB3E01C1F4C}"/>
                </a:ext>
              </a:extLst>
            </p:cNvPr>
            <p:cNvSpPr/>
            <p:nvPr/>
          </p:nvSpPr>
          <p:spPr>
            <a:xfrm>
              <a:off x="11488848" y="3084370"/>
              <a:ext cx="768160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”</a:t>
              </a:r>
              <a:endPara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F20ABB54-EF34-A9FD-1327-0721728BA35D}"/>
                </a:ext>
              </a:extLst>
            </p:cNvPr>
            <p:cNvSpPr txBox="1">
              <a:spLocks/>
            </p:cNvSpPr>
            <p:nvPr/>
          </p:nvSpPr>
          <p:spPr>
            <a:xfrm>
              <a:off x="910277" y="1963410"/>
              <a:ext cx="10578571" cy="1528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Where possible, text, including keys to symbols, should be provided in the legend rather than on the figure itself</a:t>
              </a:r>
              <a:endParaRPr kumimoji="0" lang="en-AU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0E33F21-F46B-0C3A-091D-6A64A29F0327}"/>
              </a:ext>
            </a:extLst>
          </p:cNvPr>
          <p:cNvGrpSpPr/>
          <p:nvPr/>
        </p:nvGrpSpPr>
        <p:grpSpPr>
          <a:xfrm>
            <a:off x="1378079" y="4211735"/>
            <a:ext cx="9435841" cy="2516899"/>
            <a:chOff x="26164" y="1453154"/>
            <a:chExt cx="12230844" cy="32624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40C530-C88F-3440-B0A4-BFFA3DD678CA}"/>
                </a:ext>
              </a:extLst>
            </p:cNvPr>
            <p:cNvSpPr txBox="1"/>
            <p:nvPr/>
          </p:nvSpPr>
          <p:spPr>
            <a:xfrm>
              <a:off x="26164" y="1453154"/>
              <a:ext cx="768159" cy="1631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“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7D7F7F-3F52-40E4-5FB1-12B531659286}"/>
                </a:ext>
              </a:extLst>
            </p:cNvPr>
            <p:cNvSpPr/>
            <p:nvPr/>
          </p:nvSpPr>
          <p:spPr>
            <a:xfrm>
              <a:off x="11488848" y="3084370"/>
              <a:ext cx="768160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”</a:t>
              </a:r>
              <a:endPara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DB559A55-174D-F9B5-95D3-A1E91AB2359D}"/>
                </a:ext>
              </a:extLst>
            </p:cNvPr>
            <p:cNvSpPr txBox="1">
              <a:spLocks/>
            </p:cNvSpPr>
            <p:nvPr/>
          </p:nvSpPr>
          <p:spPr>
            <a:xfrm>
              <a:off x="910277" y="1963410"/>
              <a:ext cx="10578571" cy="1528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Nature Portfolio charges our authors a fee for the printing of their colour figures</a:t>
              </a:r>
              <a:endParaRPr kumimoji="0" lang="en-AU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016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hen Europeans do science in China&quot; - Science Magazine | EURAXESS">
            <a:extLst>
              <a:ext uri="{FF2B5EF4-FFF2-40B4-BE49-F238E27FC236}">
                <a16:creationId xmlns:a16="http://schemas.microsoft.com/office/drawing/2014/main" id="{618B5F28-65D2-A7FE-607D-E1274525A16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00" y="259200"/>
            <a:ext cx="2660400" cy="13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5B96690-3630-2941-672A-33AD5F0FF15A}"/>
              </a:ext>
            </a:extLst>
          </p:cNvPr>
          <p:cNvGrpSpPr/>
          <p:nvPr/>
        </p:nvGrpSpPr>
        <p:grpSpPr>
          <a:xfrm>
            <a:off x="2015426" y="1827626"/>
            <a:ext cx="8161147" cy="1737737"/>
            <a:chOff x="910277" y="1453153"/>
            <a:chExt cx="10578571" cy="22524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F84456-0DD6-5E5A-B7E0-10381E6AC00F}"/>
                </a:ext>
              </a:extLst>
            </p:cNvPr>
            <p:cNvSpPr txBox="1"/>
            <p:nvPr/>
          </p:nvSpPr>
          <p:spPr>
            <a:xfrm>
              <a:off x="2106211" y="1453153"/>
              <a:ext cx="768159" cy="1631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“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982F37-AF4B-AAA1-34E1-2CFE78047F2C}"/>
                </a:ext>
              </a:extLst>
            </p:cNvPr>
            <p:cNvSpPr/>
            <p:nvPr/>
          </p:nvSpPr>
          <p:spPr>
            <a:xfrm>
              <a:off x="9188058" y="2074410"/>
              <a:ext cx="768159" cy="16312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”</a:t>
              </a:r>
              <a:endPara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8517CBAF-4E15-D167-3DFC-7CAF7AE82CA0}"/>
                </a:ext>
              </a:extLst>
            </p:cNvPr>
            <p:cNvSpPr txBox="1">
              <a:spLocks/>
            </p:cNvSpPr>
            <p:nvPr/>
          </p:nvSpPr>
          <p:spPr>
            <a:xfrm>
              <a:off x="910277" y="1963410"/>
              <a:ext cx="10578571" cy="1528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Avoid using grayscale</a:t>
              </a:r>
              <a:endParaRPr kumimoji="0" lang="en-AU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18DF25-F164-C6A0-757F-CCA7D5BBA49D}"/>
              </a:ext>
            </a:extLst>
          </p:cNvPr>
          <p:cNvGrpSpPr/>
          <p:nvPr/>
        </p:nvGrpSpPr>
        <p:grpSpPr>
          <a:xfrm>
            <a:off x="1378079" y="4211735"/>
            <a:ext cx="9435841" cy="2516899"/>
            <a:chOff x="26164" y="1453154"/>
            <a:chExt cx="12230844" cy="32624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73370F-0FA0-66B8-21B6-FDB688D5E68C}"/>
                </a:ext>
              </a:extLst>
            </p:cNvPr>
            <p:cNvSpPr txBox="1"/>
            <p:nvPr/>
          </p:nvSpPr>
          <p:spPr>
            <a:xfrm>
              <a:off x="26164" y="1453154"/>
              <a:ext cx="768159" cy="1631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“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642FF0-1B42-859F-F939-C7A42BFEA74D}"/>
                </a:ext>
              </a:extLst>
            </p:cNvPr>
            <p:cNvSpPr/>
            <p:nvPr/>
          </p:nvSpPr>
          <p:spPr>
            <a:xfrm>
              <a:off x="11488848" y="3084370"/>
              <a:ext cx="768160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”</a:t>
              </a:r>
              <a:endPara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B4C8DC1A-EF60-26B1-B716-0B8921FD1D93}"/>
                </a:ext>
              </a:extLst>
            </p:cNvPr>
            <p:cNvSpPr txBox="1">
              <a:spLocks/>
            </p:cNvSpPr>
            <p:nvPr/>
          </p:nvSpPr>
          <p:spPr>
            <a:xfrm>
              <a:off x="910277" y="1963410"/>
              <a:ext cx="10578571" cy="1528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The cost of </a:t>
              </a:r>
              <a:r>
                <a:rPr kumimoji="0" lang="en-AU" sz="3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color</a:t>
              </a: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 illustrations is $650 for the first </a:t>
              </a:r>
              <a:r>
                <a:rPr kumimoji="0" lang="en-AU" sz="3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color</a:t>
              </a: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 figure and $450 for each additional </a:t>
              </a:r>
              <a:r>
                <a:rPr kumimoji="0" lang="en-AU" sz="3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color</a:t>
              </a: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 figure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316B27-CA3F-928D-6E1A-E57BC48B826C}"/>
              </a:ext>
            </a:extLst>
          </p:cNvPr>
          <p:cNvGrpSpPr/>
          <p:nvPr/>
        </p:nvGrpSpPr>
        <p:grpSpPr>
          <a:xfrm>
            <a:off x="2053199" y="3079789"/>
            <a:ext cx="8161147" cy="1835946"/>
            <a:chOff x="910277" y="1453153"/>
            <a:chExt cx="10578571" cy="2379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DDC6F-721E-E3A9-A360-953B27482486}"/>
                </a:ext>
              </a:extLst>
            </p:cNvPr>
            <p:cNvSpPr txBox="1"/>
            <p:nvPr/>
          </p:nvSpPr>
          <p:spPr>
            <a:xfrm>
              <a:off x="2106211" y="1453153"/>
              <a:ext cx="768159" cy="1631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“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20006A-87D3-EFF1-2F6F-85760C6EA24C}"/>
                </a:ext>
              </a:extLst>
            </p:cNvPr>
            <p:cNvSpPr/>
            <p:nvPr/>
          </p:nvSpPr>
          <p:spPr>
            <a:xfrm>
              <a:off x="9255663" y="2201710"/>
              <a:ext cx="768159" cy="16312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”</a:t>
              </a:r>
              <a:endPara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646D736-00FD-0B39-04A4-F827DD282945}"/>
                </a:ext>
              </a:extLst>
            </p:cNvPr>
            <p:cNvSpPr txBox="1">
              <a:spLocks/>
            </p:cNvSpPr>
            <p:nvPr/>
          </p:nvSpPr>
          <p:spPr>
            <a:xfrm>
              <a:off x="910277" y="1963410"/>
              <a:ext cx="10578571" cy="1528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Avoid using </a:t>
              </a:r>
              <a:r>
                <a:rPr kumimoji="0" lang="en-AU" sz="3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color</a:t>
              </a: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 type</a:t>
              </a:r>
              <a:endParaRPr kumimoji="0" lang="en-AU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8669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8BFA81-CD43-6607-75C1-832727D9A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422636"/>
            <a:ext cx="10515600" cy="1325563"/>
          </a:xfrm>
        </p:spPr>
        <p:txBody>
          <a:bodyPr/>
          <a:lstStyle/>
          <a:p>
            <a:r>
              <a:rPr lang="en-US" b="1" dirty="0">
                <a:latin typeface="Quicksand" pitchFamily="2" charset="77"/>
              </a:rPr>
              <a:t>Data visualization in industry is different to academia!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729BFAB-A005-88C5-843E-42C2DCD28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26" y="4054850"/>
            <a:ext cx="3264774" cy="652955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AA12F4E-BB98-2FB4-F679-FF19C95F3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17" y="3317653"/>
            <a:ext cx="3034190" cy="6268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B77B97-2D86-133D-C110-9DDD85D57C04}"/>
              </a:ext>
            </a:extLst>
          </p:cNvPr>
          <p:cNvSpPr/>
          <p:nvPr/>
        </p:nvSpPr>
        <p:spPr>
          <a:xfrm>
            <a:off x="1238918" y="4707805"/>
            <a:ext cx="2127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Quicksand" pitchFamily="2" charset="77"/>
              </a:rPr>
              <a:t>Use paid products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619B23-F4DA-FD14-A15E-CB70CE0291BA}"/>
              </a:ext>
            </a:extLst>
          </p:cNvPr>
          <p:cNvSpPr/>
          <p:nvPr/>
        </p:nvSpPr>
        <p:spPr>
          <a:xfrm>
            <a:off x="8231682" y="4707805"/>
            <a:ext cx="3299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Quicksand" pitchFamily="2" charset="77"/>
              </a:rPr>
              <a:t>Interested in decision making</a:t>
            </a:r>
            <a:br>
              <a:rPr lang="en-US" dirty="0">
                <a:latin typeface="Quicksand" pitchFamily="2" charset="77"/>
              </a:rPr>
            </a:br>
            <a:r>
              <a:rPr lang="en-US" b="1" dirty="0">
                <a:latin typeface="Quicksand" pitchFamily="2" charset="77"/>
              </a:rPr>
              <a:t>NOT</a:t>
            </a:r>
            <a:r>
              <a:rPr lang="en-US" dirty="0">
                <a:latin typeface="Quicksand" pitchFamily="2" charset="77"/>
              </a:rPr>
              <a:t> details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C445C0-09FF-BC36-3A2D-9899132A0B64}"/>
              </a:ext>
            </a:extLst>
          </p:cNvPr>
          <p:cNvGrpSpPr/>
          <p:nvPr/>
        </p:nvGrpSpPr>
        <p:grpSpPr>
          <a:xfrm>
            <a:off x="4672355" y="2728549"/>
            <a:ext cx="2847290" cy="2545404"/>
            <a:chOff x="4672355" y="3179675"/>
            <a:chExt cx="2847290" cy="254540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727C4D2-BED0-2B16-9713-5994A2271D57}"/>
                </a:ext>
              </a:extLst>
            </p:cNvPr>
            <p:cNvSpPr/>
            <p:nvPr/>
          </p:nvSpPr>
          <p:spPr>
            <a:xfrm>
              <a:off x="4883969" y="5078748"/>
              <a:ext cx="242406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Quicksand" pitchFamily="2" charset="77"/>
                </a:rPr>
                <a:t>Diverse audience</a:t>
              </a:r>
              <a:br>
                <a:rPr lang="en-US" dirty="0">
                  <a:latin typeface="Quicksand" pitchFamily="2" charset="77"/>
                </a:rPr>
              </a:br>
              <a:r>
                <a:rPr lang="en-US" dirty="0">
                  <a:latin typeface="Quicksand" pitchFamily="2" charset="77"/>
                </a:rPr>
                <a:t>(mostly non-experts)</a:t>
              </a:r>
            </a:p>
          </p:txBody>
        </p:sp>
        <p:pic>
          <p:nvPicPr>
            <p:cNvPr id="5124" name="Picture 4" descr="Public consultation on a working document">
              <a:extLst>
                <a:ext uri="{FF2B5EF4-FFF2-40B4-BE49-F238E27FC236}">
                  <a16:creationId xmlns:a16="http://schemas.microsoft.com/office/drawing/2014/main" id="{2373D758-112B-3AE4-A3D1-0C9B7130A5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2355" y="3179675"/>
              <a:ext cx="2847290" cy="189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6" name="Picture 6" descr="✓ assessment clipart free vector eps, cdr, ai, svg vector illustration  graphic art">
            <a:extLst>
              <a:ext uri="{FF2B5EF4-FFF2-40B4-BE49-F238E27FC236}">
                <a16:creationId xmlns:a16="http://schemas.microsoft.com/office/drawing/2014/main" id="{229D5B42-2C46-FF8F-330E-03BB6B7EC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61"/>
          <a:stretch/>
        </p:blipFill>
        <p:spPr bwMode="auto">
          <a:xfrm>
            <a:off x="8825575" y="2808732"/>
            <a:ext cx="2111513" cy="189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4305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oyal Society">
            <a:extLst>
              <a:ext uri="{FF2B5EF4-FFF2-40B4-BE49-F238E27FC236}">
                <a16:creationId xmlns:a16="http://schemas.microsoft.com/office/drawing/2014/main" id="{8355525B-4F2F-6634-6387-D1E64687C17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00" y="259200"/>
            <a:ext cx="2660400" cy="13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6170741-84FA-C111-F722-382F99A0658A}"/>
              </a:ext>
            </a:extLst>
          </p:cNvPr>
          <p:cNvGrpSpPr/>
          <p:nvPr/>
        </p:nvGrpSpPr>
        <p:grpSpPr>
          <a:xfrm>
            <a:off x="1378079" y="2493280"/>
            <a:ext cx="9435841" cy="2516899"/>
            <a:chOff x="26164" y="1453154"/>
            <a:chExt cx="12230844" cy="32624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86C064-5597-11E1-B247-9539E2C96707}"/>
                </a:ext>
              </a:extLst>
            </p:cNvPr>
            <p:cNvSpPr txBox="1"/>
            <p:nvPr/>
          </p:nvSpPr>
          <p:spPr>
            <a:xfrm>
              <a:off x="26164" y="1453154"/>
              <a:ext cx="768159" cy="1631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“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C57C01-6D48-D6DA-E20C-3BA5C139E953}"/>
                </a:ext>
              </a:extLst>
            </p:cNvPr>
            <p:cNvSpPr/>
            <p:nvPr/>
          </p:nvSpPr>
          <p:spPr>
            <a:xfrm>
              <a:off x="11488848" y="3084370"/>
              <a:ext cx="768160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”</a:t>
              </a:r>
              <a:endPara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29FBAD20-EBE4-06E5-52D4-BF9633CD8B3D}"/>
                </a:ext>
              </a:extLst>
            </p:cNvPr>
            <p:cNvSpPr txBox="1">
              <a:spLocks/>
            </p:cNvSpPr>
            <p:nvPr/>
          </p:nvSpPr>
          <p:spPr>
            <a:xfrm>
              <a:off x="910277" y="1963410"/>
              <a:ext cx="10578571" cy="1528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Quicksand" pitchFamily="2" charset="77"/>
                  <a:ea typeface="+mn-ea"/>
                  <a:cs typeface="+mn-cs"/>
                </a:rPr>
                <a:t>Images should be minimally processed and accurately reflect the original data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77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696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415" y="1456764"/>
            <a:ext cx="9743088" cy="3944471"/>
          </a:xfrm>
        </p:spPr>
        <p:txBody>
          <a:bodyPr>
            <a:normAutofit fontScale="90000"/>
          </a:bodyPr>
          <a:lstStyle/>
          <a:p>
            <a:r>
              <a:rPr lang="en-AU" sz="7000" b="1" u="sng" dirty="0">
                <a:solidFill>
                  <a:schemeClr val="bg1"/>
                </a:solidFill>
                <a:effectLst/>
                <a:latin typeface="Quicksand" pitchFamily="2" charset="77"/>
              </a:rPr>
              <a:t>Journals</a:t>
            </a:r>
            <a:br>
              <a:rPr lang="en-AU" sz="7000" b="1" u="sng" dirty="0">
                <a:solidFill>
                  <a:schemeClr val="bg1"/>
                </a:solidFill>
                <a:latin typeface="Quicksand" pitchFamily="2" charset="77"/>
              </a:rPr>
            </a:br>
            <a:r>
              <a:rPr lang="en-AU" sz="7000" dirty="0">
                <a:solidFill>
                  <a:schemeClr val="bg1">
                    <a:lumMod val="85000"/>
                  </a:schemeClr>
                </a:solidFill>
                <a:effectLst/>
                <a:latin typeface="Quicksand" pitchFamily="2" charset="77"/>
              </a:rPr>
              <a:t>are not (</a:t>
            </a:r>
            <a:r>
              <a:rPr lang="en-AU" sz="7000" dirty="0">
                <a:solidFill>
                  <a:schemeClr val="bg1">
                    <a:lumMod val="85000"/>
                  </a:schemeClr>
                </a:solidFill>
                <a:latin typeface="Quicksand" pitchFamily="2" charset="77"/>
              </a:rPr>
              <a:t>always) </a:t>
            </a:r>
            <a:r>
              <a:rPr lang="en-AU" sz="7000" dirty="0">
                <a:solidFill>
                  <a:schemeClr val="bg1">
                    <a:lumMod val="85000"/>
                  </a:schemeClr>
                </a:solidFill>
                <a:effectLst/>
                <a:latin typeface="Quicksand" pitchFamily="2" charset="77"/>
              </a:rPr>
              <a:t>the ones</a:t>
            </a:r>
            <a:br>
              <a:rPr lang="en-AU" sz="7000" dirty="0">
                <a:solidFill>
                  <a:schemeClr val="bg1">
                    <a:lumMod val="85000"/>
                  </a:schemeClr>
                </a:solidFill>
                <a:effectLst/>
                <a:latin typeface="Quicksand" pitchFamily="2" charset="77"/>
              </a:rPr>
            </a:br>
            <a:r>
              <a:rPr lang="en-AU" sz="7000" dirty="0">
                <a:solidFill>
                  <a:schemeClr val="bg1">
                    <a:lumMod val="85000"/>
                  </a:schemeClr>
                </a:solidFill>
                <a:effectLst/>
                <a:latin typeface="Quicksand" pitchFamily="2" charset="77"/>
              </a:rPr>
              <a:t>stopping us from making better figures</a:t>
            </a:r>
          </a:p>
        </p:txBody>
      </p:sp>
    </p:spTree>
    <p:extLst>
      <p:ext uri="{BB962C8B-B14F-4D97-AF65-F5344CB8AC3E}">
        <p14:creationId xmlns:p14="http://schemas.microsoft.com/office/powerpoint/2010/main" val="5562444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chemeClr val="accent6">
              <a:lumMod val="7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3264135" y="2228671"/>
            <a:ext cx="566373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Understand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49289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7000" b="1" dirty="0">
                <a:solidFill>
                  <a:schemeClr val="bg1"/>
                </a:solidFill>
                <a:latin typeface="Quicksand" pitchFamily="2" charset="77"/>
              </a:rPr>
              <a:t>Part V</a:t>
            </a:r>
            <a:endParaRPr lang="en-AU" sz="7000" b="1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3000" dirty="0">
                <a:solidFill>
                  <a:schemeClr val="bg1"/>
                </a:solidFill>
                <a:latin typeface="Quicksand" pitchFamily="2" charset="77"/>
              </a:rPr>
              <a:t>Further resources</a:t>
            </a:r>
            <a:endParaRPr lang="en-AU" sz="3000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890327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9BCE525B-26FD-8DD9-D8BC-8BC316754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7427"/>
            <a:ext cx="12192000" cy="715556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Quicksand" pitchFamily="2" charset="77"/>
              </a:rPr>
              <a:t>Apply these tips in 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0489A-4BD2-329D-E0F1-6BF9E68A7A3F}"/>
              </a:ext>
            </a:extLst>
          </p:cNvPr>
          <p:cNvSpPr txBox="1"/>
          <p:nvPr/>
        </p:nvSpPr>
        <p:spPr>
          <a:xfrm>
            <a:off x="4769209" y="3533835"/>
            <a:ext cx="2358338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 dirty="0">
                <a:solidFill>
                  <a:schemeClr val="bg2">
                    <a:lumMod val="10000"/>
                  </a:schemeClr>
                </a:solidFill>
                <a:latin typeface="Quicksand" pitchFamily="2" charset="77"/>
              </a:rPr>
              <a:t>{ggplot2}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491AAA-1CDD-9485-CBFA-836B751972EB}"/>
              </a:ext>
            </a:extLst>
          </p:cNvPr>
          <p:cNvGrpSpPr/>
          <p:nvPr/>
        </p:nvGrpSpPr>
        <p:grpSpPr>
          <a:xfrm>
            <a:off x="1170247" y="1806628"/>
            <a:ext cx="9810971" cy="4411544"/>
            <a:chOff x="1170247" y="1806628"/>
            <a:chExt cx="9810971" cy="441154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F12173-A413-8EBD-8741-C2E304389647}"/>
                </a:ext>
              </a:extLst>
            </p:cNvPr>
            <p:cNvGrpSpPr/>
            <p:nvPr/>
          </p:nvGrpSpPr>
          <p:grpSpPr>
            <a:xfrm>
              <a:off x="3328158" y="2183676"/>
              <a:ext cx="2034613" cy="1270365"/>
              <a:chOff x="3031710" y="1496074"/>
              <a:chExt cx="2379436" cy="1485665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E458C98-3B2A-34A4-301A-916D422C11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1146" y="1496074"/>
                <a:ext cx="0" cy="1485665"/>
              </a:xfrm>
              <a:prstGeom prst="line">
                <a:avLst/>
              </a:prstGeom>
              <a:ln w="127000" cap="rnd">
                <a:solidFill>
                  <a:schemeClr val="bg2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66AC94A-EDD6-8EA6-2422-CAB210C4EA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1710" y="1496074"/>
                <a:ext cx="2379436" cy="0"/>
              </a:xfrm>
              <a:prstGeom prst="line">
                <a:avLst/>
              </a:prstGeom>
              <a:ln w="127000" cap="rnd">
                <a:solidFill>
                  <a:schemeClr val="bg2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614BA2-7883-0141-50AB-951D86D37FC5}"/>
                </a:ext>
              </a:extLst>
            </p:cNvPr>
            <p:cNvSpPr/>
            <p:nvPr/>
          </p:nvSpPr>
          <p:spPr>
            <a:xfrm>
              <a:off x="3169514" y="2025032"/>
              <a:ext cx="317288" cy="31728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DB9AFB-77C3-9D9B-7FA2-EFABBFAE0DE5}"/>
                </a:ext>
              </a:extLst>
            </p:cNvPr>
            <p:cNvSpPr txBox="1"/>
            <p:nvPr/>
          </p:nvSpPr>
          <p:spPr>
            <a:xfrm>
              <a:off x="1170247" y="1806628"/>
              <a:ext cx="1999266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00" dirty="0">
                  <a:latin typeface="Quicksand" pitchFamily="2" charset="77"/>
                </a:rPr>
                <a:t>{</a:t>
              </a:r>
              <a:r>
                <a:rPr lang="en-US" sz="3700" dirty="0" err="1">
                  <a:latin typeface="Quicksand" pitchFamily="2" charset="77"/>
                </a:rPr>
                <a:t>ggtext</a:t>
              </a:r>
              <a:r>
                <a:rPr lang="en-US" sz="3700" dirty="0">
                  <a:latin typeface="Quicksand" pitchFamily="2" charset="77"/>
                </a:rPr>
                <a:t>}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CBD346E-617B-49F6-9D31-B501520F7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7408" y="3881814"/>
              <a:ext cx="845022" cy="1"/>
            </a:xfrm>
            <a:prstGeom prst="line">
              <a:avLst/>
            </a:prstGeom>
            <a:ln w="1270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8E1B873-2BF8-9E36-BBC2-A307D92A8F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7408" y="3881815"/>
              <a:ext cx="0" cy="807381"/>
            </a:xfrm>
            <a:prstGeom prst="line">
              <a:avLst/>
            </a:prstGeom>
            <a:ln w="1270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5B6524-6EBA-5B91-ED16-5C166D23A7EA}"/>
                </a:ext>
              </a:extLst>
            </p:cNvPr>
            <p:cNvCxnSpPr>
              <a:cxnSpLocks/>
            </p:cNvCxnSpPr>
            <p:nvPr/>
          </p:nvCxnSpPr>
          <p:spPr>
            <a:xfrm>
              <a:off x="2642572" y="4689197"/>
              <a:ext cx="1274834" cy="0"/>
            </a:xfrm>
            <a:prstGeom prst="line">
              <a:avLst/>
            </a:prstGeom>
            <a:ln w="1270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8E0DB72-F5E2-C986-80DB-2417F4364AE3}"/>
                </a:ext>
              </a:extLst>
            </p:cNvPr>
            <p:cNvSpPr/>
            <p:nvPr/>
          </p:nvSpPr>
          <p:spPr>
            <a:xfrm>
              <a:off x="2435213" y="4530552"/>
              <a:ext cx="317288" cy="31728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901F8B-0D1D-4F7D-5B1B-D1DFA8A285B2}"/>
                </a:ext>
              </a:extLst>
            </p:cNvPr>
            <p:cNvSpPr txBox="1"/>
            <p:nvPr/>
          </p:nvSpPr>
          <p:spPr>
            <a:xfrm>
              <a:off x="1330020" y="4296126"/>
              <a:ext cx="1045479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00" dirty="0">
                  <a:latin typeface="Quicksand" pitchFamily="2" charset="77"/>
                </a:rPr>
                <a:t>{</a:t>
              </a:r>
              <a:r>
                <a:rPr lang="en-US" sz="3700" dirty="0" err="1">
                  <a:latin typeface="Quicksand" pitchFamily="2" charset="77"/>
                </a:rPr>
                <a:t>gt</a:t>
              </a:r>
              <a:r>
                <a:rPr lang="en-US" sz="3700" dirty="0">
                  <a:latin typeface="Quicksand" pitchFamily="2" charset="77"/>
                </a:rPr>
                <a:t>}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F714A2-A7C9-C0D1-C8BD-DF49ACFD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635" y="4218931"/>
              <a:ext cx="0" cy="1705420"/>
            </a:xfrm>
            <a:prstGeom prst="line">
              <a:avLst/>
            </a:prstGeom>
            <a:ln w="1270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5134139-195A-F201-B4C7-9A627C329AFB}"/>
                </a:ext>
              </a:extLst>
            </p:cNvPr>
            <p:cNvCxnSpPr>
              <a:cxnSpLocks/>
            </p:cNvCxnSpPr>
            <p:nvPr/>
          </p:nvCxnSpPr>
          <p:spPr>
            <a:xfrm>
              <a:off x="5175329" y="5924351"/>
              <a:ext cx="1274834" cy="0"/>
            </a:xfrm>
            <a:prstGeom prst="line">
              <a:avLst/>
            </a:prstGeom>
            <a:ln w="1270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F80B193-D362-A963-C32F-C6E3B5BAE5D1}"/>
                </a:ext>
              </a:extLst>
            </p:cNvPr>
            <p:cNvSpPr/>
            <p:nvPr/>
          </p:nvSpPr>
          <p:spPr>
            <a:xfrm>
              <a:off x="4967970" y="5765707"/>
              <a:ext cx="317288" cy="31728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D10C44-3194-C5B5-6BAB-9A29B604EEFA}"/>
                </a:ext>
              </a:extLst>
            </p:cNvPr>
            <p:cNvSpPr txBox="1"/>
            <p:nvPr/>
          </p:nvSpPr>
          <p:spPr>
            <a:xfrm>
              <a:off x="2635682" y="5556452"/>
              <a:ext cx="2295821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00" dirty="0">
                  <a:latin typeface="Quicksand" pitchFamily="2" charset="77"/>
                </a:rPr>
                <a:t>{</a:t>
              </a:r>
              <a:r>
                <a:rPr lang="en-US" sz="3700" dirty="0" err="1">
                  <a:latin typeface="Quicksand" pitchFamily="2" charset="77"/>
                </a:rPr>
                <a:t>ggrepel</a:t>
              </a:r>
              <a:r>
                <a:rPr lang="en-US" sz="3700" dirty="0">
                  <a:latin typeface="Quicksand" pitchFamily="2" charset="77"/>
                </a:rPr>
                <a:t>}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FE1AE84-9785-1DC4-4C3D-8017F0574553}"/>
                </a:ext>
              </a:extLst>
            </p:cNvPr>
            <p:cNvGrpSpPr/>
            <p:nvPr/>
          </p:nvGrpSpPr>
          <p:grpSpPr>
            <a:xfrm flipH="1">
              <a:off x="6655683" y="2694817"/>
              <a:ext cx="937933" cy="799122"/>
              <a:chOff x="3031710" y="1496074"/>
              <a:chExt cx="2379436" cy="1485665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613BB8D-FA39-FE71-6565-EC33C3590E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1146" y="1496074"/>
                <a:ext cx="0" cy="1485665"/>
              </a:xfrm>
              <a:prstGeom prst="line">
                <a:avLst/>
              </a:prstGeom>
              <a:ln w="127000" cap="rnd">
                <a:solidFill>
                  <a:schemeClr val="bg2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F09640E-DE33-D8FD-F106-1DFD57B536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1710" y="1496074"/>
                <a:ext cx="2379436" cy="0"/>
              </a:xfrm>
              <a:prstGeom prst="line">
                <a:avLst/>
              </a:prstGeom>
              <a:ln w="127000" cap="rnd">
                <a:solidFill>
                  <a:schemeClr val="bg2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49DC368-120E-F8B5-F0AD-E0C59A48EAFA}"/>
                </a:ext>
              </a:extLst>
            </p:cNvPr>
            <p:cNvSpPr/>
            <p:nvPr/>
          </p:nvSpPr>
          <p:spPr>
            <a:xfrm>
              <a:off x="7434973" y="2536173"/>
              <a:ext cx="317288" cy="31728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33CF00-6583-3C69-DB28-49C45FA065EA}"/>
                </a:ext>
              </a:extLst>
            </p:cNvPr>
            <p:cNvSpPr txBox="1"/>
            <p:nvPr/>
          </p:nvSpPr>
          <p:spPr>
            <a:xfrm>
              <a:off x="7791813" y="2323157"/>
              <a:ext cx="1723549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00" dirty="0">
                  <a:latin typeface="Quicksand" pitchFamily="2" charset="77"/>
                </a:rPr>
                <a:t>{</a:t>
              </a:r>
              <a:r>
                <a:rPr lang="en-US" sz="3700" dirty="0" err="1">
                  <a:latin typeface="Quicksand" pitchFamily="2" charset="77"/>
                </a:rPr>
                <a:t>dplyr</a:t>
              </a:r>
              <a:r>
                <a:rPr lang="en-US" sz="3700" dirty="0">
                  <a:latin typeface="Quicksand" pitchFamily="2" charset="77"/>
                </a:rPr>
                <a:t>}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B8A135E-7745-9948-BCF5-948D87894668}"/>
                </a:ext>
              </a:extLst>
            </p:cNvPr>
            <p:cNvGrpSpPr/>
            <p:nvPr/>
          </p:nvGrpSpPr>
          <p:grpSpPr>
            <a:xfrm rot="5400000" flipH="1">
              <a:off x="7380767" y="3583408"/>
              <a:ext cx="309024" cy="799122"/>
              <a:chOff x="4627186" y="1496074"/>
              <a:chExt cx="783960" cy="1485665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657FCEF-3437-6310-7079-6E27500B0C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1146" y="1496074"/>
                <a:ext cx="0" cy="1485665"/>
              </a:xfrm>
              <a:prstGeom prst="line">
                <a:avLst/>
              </a:prstGeom>
              <a:ln w="127000" cap="rnd">
                <a:solidFill>
                  <a:schemeClr val="bg2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CAC980A-1E8D-64C0-29D1-5D9C932589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019165" y="1104095"/>
                <a:ext cx="2" cy="783959"/>
              </a:xfrm>
              <a:prstGeom prst="line">
                <a:avLst/>
              </a:prstGeom>
              <a:ln w="127000" cap="rnd">
                <a:solidFill>
                  <a:schemeClr val="bg2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EAE524-39BF-B6B8-6EFA-17EBAEB0F8B5}"/>
                </a:ext>
              </a:extLst>
            </p:cNvPr>
            <p:cNvCxnSpPr>
              <a:cxnSpLocks/>
            </p:cNvCxnSpPr>
            <p:nvPr/>
          </p:nvCxnSpPr>
          <p:spPr>
            <a:xfrm>
              <a:off x="7934840" y="4137482"/>
              <a:ext cx="1274834" cy="0"/>
            </a:xfrm>
            <a:prstGeom prst="line">
              <a:avLst/>
            </a:prstGeom>
            <a:ln w="127000" cap="rnd">
              <a:solidFill>
                <a:schemeClr val="bg2">
                  <a:lumMod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DAC5BD9-7F0B-B91A-DF21-F5E046189392}"/>
                </a:ext>
              </a:extLst>
            </p:cNvPr>
            <p:cNvSpPr/>
            <p:nvPr/>
          </p:nvSpPr>
          <p:spPr>
            <a:xfrm>
              <a:off x="9051030" y="3978838"/>
              <a:ext cx="317288" cy="31728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5002B4-CE92-34A1-4EAF-597C19E85458}"/>
                </a:ext>
              </a:extLst>
            </p:cNvPr>
            <p:cNvSpPr txBox="1"/>
            <p:nvPr/>
          </p:nvSpPr>
          <p:spPr>
            <a:xfrm>
              <a:off x="9392321" y="3751405"/>
              <a:ext cx="1588897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700" dirty="0">
                  <a:latin typeface="Quicksand" pitchFamily="2" charset="77"/>
                </a:rPr>
                <a:t>{</a:t>
              </a:r>
              <a:r>
                <a:rPr lang="en-US" sz="3700" dirty="0" err="1">
                  <a:latin typeface="Quicksand" pitchFamily="2" charset="77"/>
                </a:rPr>
                <a:t>tidyr</a:t>
              </a:r>
              <a:r>
                <a:rPr lang="en-US" sz="3700" dirty="0">
                  <a:latin typeface="Quicksand" pitchFamily="2" charset="77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072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67AA707-4FA1-8816-9D2C-AD6A462E0C3C}"/>
              </a:ext>
            </a:extLst>
          </p:cNvPr>
          <p:cNvGrpSpPr/>
          <p:nvPr/>
        </p:nvGrpSpPr>
        <p:grpSpPr>
          <a:xfrm>
            <a:off x="713652" y="1389223"/>
            <a:ext cx="10033836" cy="1879187"/>
            <a:chOff x="713652" y="1657245"/>
            <a:chExt cx="10033836" cy="187918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1BF9370-A676-8B34-7361-9CA2C98FB543}"/>
                </a:ext>
              </a:extLst>
            </p:cNvPr>
            <p:cNvGrpSpPr/>
            <p:nvPr/>
          </p:nvGrpSpPr>
          <p:grpSpPr>
            <a:xfrm>
              <a:off x="713652" y="1657245"/>
              <a:ext cx="3696846" cy="1879187"/>
              <a:chOff x="659863" y="1442091"/>
              <a:chExt cx="3696846" cy="187918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185341-ECDD-B531-F561-1D9543325795}"/>
                  </a:ext>
                </a:extLst>
              </p:cNvPr>
              <p:cNvSpPr txBox="1"/>
              <p:nvPr/>
            </p:nvSpPr>
            <p:spPr>
              <a:xfrm>
                <a:off x="659863" y="2767280"/>
                <a:ext cx="36968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 dirty="0">
                    <a:latin typeface="Quicksand" pitchFamily="2" charset="77"/>
                  </a:rPr>
                  <a:t>{</a:t>
                </a:r>
                <a:r>
                  <a:rPr lang="en-US" sz="3000" dirty="0" err="1">
                    <a:latin typeface="Quicksand" pitchFamily="2" charset="77"/>
                  </a:rPr>
                  <a:t>dplyr</a:t>
                </a:r>
                <a:r>
                  <a:rPr lang="en-US" sz="3000" dirty="0">
                    <a:latin typeface="Quicksand" pitchFamily="2" charset="77"/>
                  </a:rPr>
                  <a:t>}        {</a:t>
                </a:r>
                <a:r>
                  <a:rPr lang="en-US" sz="3000" dirty="0" err="1">
                    <a:latin typeface="Quicksand" pitchFamily="2" charset="77"/>
                  </a:rPr>
                  <a:t>tidyr</a:t>
                </a:r>
                <a:r>
                  <a:rPr lang="en-US" sz="3000" dirty="0">
                    <a:latin typeface="Quicksand" pitchFamily="2" charset="77"/>
                  </a:rPr>
                  <a:t>}: </a:t>
                </a: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723EF397-2915-A672-A31A-1A7FBD70D2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612" y="1442091"/>
                <a:ext cx="1209426" cy="13958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62CF5EC-4D15-7C40-19D1-B57065C271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7329" y="1442091"/>
                <a:ext cx="1210224" cy="1396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D644778-306F-A76F-AEF6-EBFF508D0956}"/>
                </a:ext>
              </a:extLst>
            </p:cNvPr>
            <p:cNvSpPr txBox="1"/>
            <p:nvPr/>
          </p:nvSpPr>
          <p:spPr>
            <a:xfrm>
              <a:off x="4525913" y="2078185"/>
              <a:ext cx="62215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Quicksand" pitchFamily="2" charset="77"/>
                </a:rPr>
                <a:t>Prepare your data before plotting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DE29FD-9179-1E32-3E12-24397D55F83D}"/>
              </a:ext>
            </a:extLst>
          </p:cNvPr>
          <p:cNvGrpSpPr/>
          <p:nvPr/>
        </p:nvGrpSpPr>
        <p:grpSpPr>
          <a:xfrm>
            <a:off x="2562075" y="3402728"/>
            <a:ext cx="8451510" cy="553998"/>
            <a:chOff x="2562075" y="3670750"/>
            <a:chExt cx="8451510" cy="55399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8BEC1C-E49E-0BA3-6664-53C39850EDC6}"/>
                </a:ext>
              </a:extLst>
            </p:cNvPr>
            <p:cNvSpPr txBox="1"/>
            <p:nvPr/>
          </p:nvSpPr>
          <p:spPr>
            <a:xfrm>
              <a:off x="2562075" y="3670750"/>
              <a:ext cx="172835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latin typeface="Quicksand" pitchFamily="2" charset="77"/>
                </a:rPr>
                <a:t>{</a:t>
              </a:r>
              <a:r>
                <a:rPr lang="en-US" sz="3000" dirty="0" err="1">
                  <a:latin typeface="Quicksand" pitchFamily="2" charset="77"/>
                </a:rPr>
                <a:t>ggtext</a:t>
              </a:r>
              <a:r>
                <a:rPr lang="en-US" sz="3000" dirty="0">
                  <a:latin typeface="Quicksand" pitchFamily="2" charset="77"/>
                </a:rPr>
                <a:t>}: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4F4BBD-6606-39CF-6FB9-60CD93BE1672}"/>
                </a:ext>
              </a:extLst>
            </p:cNvPr>
            <p:cNvSpPr txBox="1"/>
            <p:nvPr/>
          </p:nvSpPr>
          <p:spPr>
            <a:xfrm>
              <a:off x="4525912" y="3670750"/>
              <a:ext cx="64876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Quicksand" pitchFamily="2" charset="77"/>
                </a:rPr>
                <a:t>Add pre-attentive traits to your 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12F672-7A8C-799A-010C-925AF787FA64}"/>
              </a:ext>
            </a:extLst>
          </p:cNvPr>
          <p:cNvGrpSpPr/>
          <p:nvPr/>
        </p:nvGrpSpPr>
        <p:grpSpPr>
          <a:xfrm>
            <a:off x="2321624" y="4013330"/>
            <a:ext cx="7911300" cy="556757"/>
            <a:chOff x="2321624" y="4281352"/>
            <a:chExt cx="7911300" cy="55675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9C9C83-DC34-E3DD-3CE3-D83FD9F04ABE}"/>
                </a:ext>
              </a:extLst>
            </p:cNvPr>
            <p:cNvSpPr txBox="1"/>
            <p:nvPr/>
          </p:nvSpPr>
          <p:spPr>
            <a:xfrm>
              <a:off x="2321624" y="4281352"/>
              <a:ext cx="196880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latin typeface="Quicksand" pitchFamily="2" charset="77"/>
                </a:rPr>
                <a:t>{</a:t>
              </a:r>
              <a:r>
                <a:rPr lang="en-US" sz="3000" dirty="0" err="1">
                  <a:latin typeface="Quicksand" pitchFamily="2" charset="77"/>
                </a:rPr>
                <a:t>ggrepel</a:t>
              </a:r>
              <a:r>
                <a:rPr lang="en-US" sz="3000" dirty="0">
                  <a:latin typeface="Quicksand" pitchFamily="2" charset="77"/>
                </a:rPr>
                <a:t>}: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2C5EFC-6E43-01A7-67CA-FFFB55A518F8}"/>
                </a:ext>
              </a:extLst>
            </p:cNvPr>
            <p:cNvSpPr txBox="1"/>
            <p:nvPr/>
          </p:nvSpPr>
          <p:spPr>
            <a:xfrm>
              <a:off x="4525912" y="4284111"/>
              <a:ext cx="570701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Quicksand" pitchFamily="2" charset="77"/>
                </a:rPr>
                <a:t>Prevent overlapping text labels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E29ECF-2828-EABB-4AC6-224A2F42580A}"/>
              </a:ext>
            </a:extLst>
          </p:cNvPr>
          <p:cNvGrpSpPr/>
          <p:nvPr/>
        </p:nvGrpSpPr>
        <p:grpSpPr>
          <a:xfrm>
            <a:off x="2891118" y="4701646"/>
            <a:ext cx="6777549" cy="1888332"/>
            <a:chOff x="2891118" y="4969668"/>
            <a:chExt cx="6777549" cy="188833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464DC41-1322-5823-0692-2286E7BD2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1118" y="4969668"/>
              <a:ext cx="1205138" cy="1395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CF8DB7C-FAC3-B18A-0CF3-35286977F5B7}"/>
                </a:ext>
              </a:extLst>
            </p:cNvPr>
            <p:cNvSpPr txBox="1"/>
            <p:nvPr/>
          </p:nvSpPr>
          <p:spPr>
            <a:xfrm>
              <a:off x="3016633" y="6304002"/>
              <a:ext cx="9541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latin typeface="Quicksand" pitchFamily="2" charset="77"/>
                </a:rPr>
                <a:t>{</a:t>
              </a:r>
              <a:r>
                <a:rPr lang="en-US" sz="3000" dirty="0" err="1">
                  <a:latin typeface="Quicksand" pitchFamily="2" charset="77"/>
                </a:rPr>
                <a:t>gt</a:t>
              </a:r>
              <a:r>
                <a:rPr lang="en-US" sz="3000" dirty="0">
                  <a:latin typeface="Quicksand" pitchFamily="2" charset="77"/>
                </a:rPr>
                <a:t>}: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56FEDB-2457-0CA1-ED01-AFB5A062D93B}"/>
                </a:ext>
              </a:extLst>
            </p:cNvPr>
            <p:cNvSpPr txBox="1"/>
            <p:nvPr/>
          </p:nvSpPr>
          <p:spPr>
            <a:xfrm>
              <a:off x="4525912" y="5393592"/>
              <a:ext cx="514275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latin typeface="Quicksand" pitchFamily="2" charset="77"/>
                </a:rPr>
                <a:t>Present your data in a table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1DD1CDE-F9DB-128B-1C0F-04642C5B8B08}"/>
              </a:ext>
            </a:extLst>
          </p:cNvPr>
          <p:cNvSpPr txBox="1"/>
          <p:nvPr/>
        </p:nvSpPr>
        <p:spPr>
          <a:xfrm>
            <a:off x="2233198" y="1737584"/>
            <a:ext cx="548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Quicksand" pitchFamily="2" charset="77"/>
              </a:rPr>
              <a:t>&amp;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F50C8BA2-96F2-A215-BF70-653F4F449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7427"/>
            <a:ext cx="12192000" cy="715556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Quicksand" pitchFamily="2" charset="77"/>
              </a:rPr>
              <a:t>Apply these tips in R</a:t>
            </a:r>
          </a:p>
        </p:txBody>
      </p:sp>
    </p:spTree>
    <p:extLst>
      <p:ext uri="{BB962C8B-B14F-4D97-AF65-F5344CB8AC3E}">
        <p14:creationId xmlns:p14="http://schemas.microsoft.com/office/powerpoint/2010/main" val="259355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torytelling with Data: A Data Visualization Guide for Business  Professionals - Nussbaumer Knaflic, Cole - Amazon.de: Bücher">
            <a:extLst>
              <a:ext uri="{FF2B5EF4-FFF2-40B4-BE49-F238E27FC236}">
                <a16:creationId xmlns:a16="http://schemas.microsoft.com/office/drawing/2014/main" id="{671B5368-5EC4-A693-B612-46B7E9A50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04" y="1324355"/>
            <a:ext cx="3351196" cy="420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undamentals of Data Visualization: A Primer on Making Informative and  Compelling Figures : Wilke, Claus: Amazon.de: Bücher">
            <a:extLst>
              <a:ext uri="{FF2B5EF4-FFF2-40B4-BE49-F238E27FC236}">
                <a16:creationId xmlns:a16="http://schemas.microsoft.com/office/drawing/2014/main" id="{446FC2B6-E6F7-8D5D-AD60-A62EAB024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182" y="1324354"/>
            <a:ext cx="3207635" cy="420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uy from amazon">
            <a:extLst>
              <a:ext uri="{FF2B5EF4-FFF2-40B4-BE49-F238E27FC236}">
                <a16:creationId xmlns:a16="http://schemas.microsoft.com/office/drawing/2014/main" id="{36BC0A25-67D3-41D6-B330-8E5D14803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999" y="1324354"/>
            <a:ext cx="2810071" cy="421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826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ogo for the TidyTuesday project, represented by the word TidyTuesday over a messy splash of black paint">
            <a:extLst>
              <a:ext uri="{FF2B5EF4-FFF2-40B4-BE49-F238E27FC236}">
                <a16:creationId xmlns:a16="http://schemas.microsoft.com/office/drawing/2014/main" id="{1C95DDD3-D70F-5F90-DD43-3BCB1A5DA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470" y="1050235"/>
            <a:ext cx="9515059" cy="475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9733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9577"/>
            <a:ext cx="9144000" cy="2626360"/>
          </a:xfrm>
        </p:spPr>
        <p:txBody>
          <a:bodyPr>
            <a:normAutofit/>
          </a:bodyPr>
          <a:lstStyle/>
          <a:p>
            <a:r>
              <a:rPr lang="en-AU" sz="7000" b="1" dirty="0">
                <a:latin typeface="Quicksand" pitchFamily="2" charset="77"/>
              </a:rPr>
              <a:t>Storytelling with data</a:t>
            </a:r>
            <a:endParaRPr lang="en-AU" sz="7000" b="1" dirty="0"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450"/>
            <a:ext cx="9144000" cy="1655762"/>
          </a:xfrm>
        </p:spPr>
        <p:txBody>
          <a:bodyPr>
            <a:normAutofit/>
          </a:bodyPr>
          <a:lstStyle/>
          <a:p>
            <a:r>
              <a:rPr lang="en-AU" sz="3000" dirty="0">
                <a:latin typeface="Quicksand" pitchFamily="2" charset="77"/>
              </a:rPr>
              <a:t>An academic perspective</a:t>
            </a:r>
            <a:endParaRPr lang="en-AU" sz="3000" dirty="0">
              <a:effectLst/>
              <a:latin typeface="Quicksand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70D22-E725-5C6B-0DA9-684D81F91B79}"/>
              </a:ext>
            </a:extLst>
          </p:cNvPr>
          <p:cNvSpPr txBox="1"/>
          <p:nvPr/>
        </p:nvSpPr>
        <p:spPr>
          <a:xfrm>
            <a:off x="1528791" y="5802212"/>
            <a:ext cx="21482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Quicksand" pitchFamily="2" charset="77"/>
              </a:rPr>
              <a:t>Dr. Liam D. Bailey</a:t>
            </a:r>
            <a:br>
              <a:rPr lang="en-US" dirty="0">
                <a:latin typeface="Quicksand" pitchFamily="2" charset="77"/>
              </a:rPr>
            </a:br>
            <a:endParaRPr lang="en-US" sz="500" dirty="0">
              <a:latin typeface="Quicksand" pitchFamily="2" charset="77"/>
            </a:endParaRPr>
          </a:p>
          <a:p>
            <a:r>
              <a:rPr lang="en-US" dirty="0">
                <a:latin typeface="Quicksand" pitchFamily="2" charset="77"/>
              </a:rPr>
              <a:t>      @ldbailey255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F07E2C4-4688-0E53-BD81-B23EAE4EE7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3875" y="5530241"/>
            <a:ext cx="2104250" cy="1267215"/>
          </a:xfrm>
          <a:prstGeom prst="rect">
            <a:avLst/>
          </a:prstGeom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01C9060C-932E-8AAD-CE68-B992D4CE3C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751" y="6194043"/>
            <a:ext cx="314739" cy="314739"/>
          </a:xfrm>
          <a:prstGeom prst="rect">
            <a:avLst/>
          </a:prstGeom>
        </p:spPr>
      </p:pic>
      <p:pic>
        <p:nvPicPr>
          <p:cNvPr id="8" name="Picture 2" descr="Profile photo for Liam Bailey">
            <a:extLst>
              <a:ext uri="{FF2B5EF4-FFF2-40B4-BE49-F238E27FC236}">
                <a16:creationId xmlns:a16="http://schemas.microsoft.com/office/drawing/2014/main" id="{B8C9A783-36A2-4945-E75A-275817379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63" y="5640212"/>
            <a:ext cx="1107661" cy="110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55EBC276-1B96-10F5-6946-8B4071754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564" y="5395274"/>
            <a:ext cx="1141225" cy="11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FE0C09-0635-3B78-311A-2C053E74D692}"/>
              </a:ext>
            </a:extLst>
          </p:cNvPr>
          <p:cNvSpPr txBox="1"/>
          <p:nvPr/>
        </p:nvSpPr>
        <p:spPr>
          <a:xfrm>
            <a:off x="7935044" y="6441376"/>
            <a:ext cx="416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Quicksand" pitchFamily="2" charset="77"/>
              </a:rPr>
              <a:t>LiamDBailey</a:t>
            </a:r>
            <a:r>
              <a:rPr lang="en-US" dirty="0">
                <a:latin typeface="Quicksand" pitchFamily="2" charset="77"/>
              </a:rPr>
              <a:t>/IZWPhDSymposium23</a:t>
            </a:r>
          </a:p>
        </p:txBody>
      </p:sp>
      <p:pic>
        <p:nvPicPr>
          <p:cNvPr id="9" name="Picture 8" descr="A red paint stroke on a black background&#10;&#10;Description automatically generated">
            <a:extLst>
              <a:ext uri="{FF2B5EF4-FFF2-40B4-BE49-F238E27FC236}">
                <a16:creationId xmlns:a16="http://schemas.microsoft.com/office/drawing/2014/main" id="{2CD66699-3B30-4E1C-DA93-94AC9C4B8B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90000"/>
          </a:blip>
          <a:srcRect t="35286" b="36451"/>
          <a:stretch/>
        </p:blipFill>
        <p:spPr>
          <a:xfrm rot="209488">
            <a:off x="2696438" y="2033752"/>
            <a:ext cx="6936293" cy="987221"/>
          </a:xfrm>
          <a:prstGeom prst="rect">
            <a:avLst/>
          </a:prstGeom>
        </p:spPr>
      </p:pic>
      <p:pic>
        <p:nvPicPr>
          <p:cNvPr id="11" name="Picture 10" descr="A red paint stroke on a black background&#10;&#10;Description automatically generated">
            <a:extLst>
              <a:ext uri="{FF2B5EF4-FFF2-40B4-BE49-F238E27FC236}">
                <a16:creationId xmlns:a16="http://schemas.microsoft.com/office/drawing/2014/main" id="{AB814E1E-54CD-4007-5336-281689B267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90000"/>
          </a:blip>
          <a:srcRect t="37284" b="39492"/>
          <a:stretch/>
        </p:blipFill>
        <p:spPr>
          <a:xfrm>
            <a:off x="4256956" y="3011214"/>
            <a:ext cx="3678087" cy="811236"/>
          </a:xfrm>
          <a:prstGeom prst="rect">
            <a:avLst/>
          </a:prstGeom>
        </p:spPr>
      </p:pic>
      <p:pic>
        <p:nvPicPr>
          <p:cNvPr id="12" name="Picture 11" descr="A red paint stroke on a black background&#10;&#10;Description automatically generated">
            <a:extLst>
              <a:ext uri="{FF2B5EF4-FFF2-40B4-BE49-F238E27FC236}">
                <a16:creationId xmlns:a16="http://schemas.microsoft.com/office/drawing/2014/main" id="{EC18B9CF-370E-A708-30A3-A3B45ED95F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90000"/>
          </a:blip>
          <a:srcRect t="36399" b="37467"/>
          <a:stretch/>
        </p:blipFill>
        <p:spPr>
          <a:xfrm rot="157091">
            <a:off x="3560215" y="3819173"/>
            <a:ext cx="5222031" cy="9128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0548F7C-443B-09CA-7771-C35DB84A8A1D}"/>
              </a:ext>
            </a:extLst>
          </p:cNvPr>
          <p:cNvSpPr txBox="1">
            <a:spLocks/>
          </p:cNvSpPr>
          <p:nvPr/>
        </p:nvSpPr>
        <p:spPr>
          <a:xfrm rot="21062039">
            <a:off x="2107125" y="1375763"/>
            <a:ext cx="8905346" cy="3623424"/>
          </a:xfrm>
          <a:prstGeom prst="rect">
            <a:avLst/>
          </a:prstGeom>
          <a:solidFill>
            <a:schemeClr val="bg1">
              <a:alpha val="58171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8000" b="1" dirty="0">
                <a:latin typeface="Quicksand" pitchFamily="2" charset="77"/>
              </a:rPr>
              <a:t>5 tips to improve your </a:t>
            </a:r>
            <a:r>
              <a:rPr lang="en-AU" sz="8000" b="1" dirty="0" err="1">
                <a:latin typeface="Quicksand" pitchFamily="2" charset="77"/>
              </a:rPr>
              <a:t>dataviz</a:t>
            </a:r>
            <a:endParaRPr lang="en-AU" sz="8000" b="1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429104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7000" b="1" dirty="0">
                <a:solidFill>
                  <a:schemeClr val="bg1"/>
                </a:solidFill>
                <a:latin typeface="Quicksand" pitchFamily="2" charset="77"/>
              </a:rPr>
              <a:t>Part V</a:t>
            </a:r>
            <a:endParaRPr lang="en-AU" sz="7000" b="1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3000" dirty="0">
                <a:solidFill>
                  <a:schemeClr val="bg1"/>
                </a:solidFill>
                <a:latin typeface="Quicksand" pitchFamily="2" charset="77"/>
              </a:rPr>
              <a:t>Bonus content</a:t>
            </a:r>
            <a:endParaRPr lang="en-AU" sz="3000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3465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F40CF750-2B27-2002-AFB2-DC5D6525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422636"/>
            <a:ext cx="10515600" cy="1325563"/>
          </a:xfrm>
        </p:spPr>
        <p:txBody>
          <a:bodyPr/>
          <a:lstStyle/>
          <a:p>
            <a:r>
              <a:rPr lang="en-US" b="1" dirty="0">
                <a:latin typeface="Quicksand" pitchFamily="2" charset="77"/>
              </a:rPr>
              <a:t>Academia can learn from industry and data viz professionals</a:t>
            </a:r>
          </a:p>
        </p:txBody>
      </p:sp>
      <p:pic>
        <p:nvPicPr>
          <p:cNvPr id="1026" name="Picture 2" descr="Storytelling with Data: A Data Visualization Guide for Business  Professionals - Nussbaumer Knaflic, Cole - Amazon.de: Bücher">
            <a:extLst>
              <a:ext uri="{FF2B5EF4-FFF2-40B4-BE49-F238E27FC236}">
                <a16:creationId xmlns:a16="http://schemas.microsoft.com/office/drawing/2014/main" id="{D01E0033-377D-5CFE-63C4-8B0342B9D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350" y="2035081"/>
            <a:ext cx="2990809" cy="375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logo - Wikipedia">
            <a:extLst>
              <a:ext uri="{FF2B5EF4-FFF2-40B4-BE49-F238E27FC236}">
                <a16:creationId xmlns:a16="http://schemas.microsoft.com/office/drawing/2014/main" id="{7B384640-8E08-8076-A40D-B346F7467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936" y="5473813"/>
            <a:ext cx="2853635" cy="96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F8BE408-A811-D359-8A08-9050DE7B3D13}"/>
              </a:ext>
            </a:extLst>
          </p:cNvPr>
          <p:cNvGrpSpPr/>
          <p:nvPr/>
        </p:nvGrpSpPr>
        <p:grpSpPr>
          <a:xfrm>
            <a:off x="1105177" y="2603445"/>
            <a:ext cx="9348453" cy="2623449"/>
            <a:chOff x="1105177" y="2603445"/>
            <a:chExt cx="9348453" cy="2623449"/>
          </a:xfrm>
        </p:grpSpPr>
        <p:pic>
          <p:nvPicPr>
            <p:cNvPr id="1030" name="Picture 6" descr="VDQI Book Cover">
              <a:extLst>
                <a:ext uri="{FF2B5EF4-FFF2-40B4-BE49-F238E27FC236}">
                  <a16:creationId xmlns:a16="http://schemas.microsoft.com/office/drawing/2014/main" id="{567353EC-E265-0CAD-7533-F380CF824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177" y="2603445"/>
              <a:ext cx="2075793" cy="2623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undamentals of Data Visualization: A Primer on Making Informative and  Compelling Figures : Wilke, Claus: Amazon.de: Bücher">
              <a:extLst>
                <a:ext uri="{FF2B5EF4-FFF2-40B4-BE49-F238E27FC236}">
                  <a16:creationId xmlns:a16="http://schemas.microsoft.com/office/drawing/2014/main" id="{C0307206-64AB-6B91-0CBF-7CD9365FF0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539" y="2690152"/>
              <a:ext cx="1933091" cy="253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2672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chemeClr val="tx1">
              <a:lumMod val="85000"/>
              <a:lumOff val="15000"/>
              <a:alpha val="36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4100103" y="2228671"/>
            <a:ext cx="399179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Arrange</a:t>
            </a:r>
            <a:br>
              <a:rPr lang="en-US" sz="7500" b="1" dirty="0">
                <a:latin typeface="Quicksand" pitchFamily="2" charset="77"/>
              </a:rPr>
            </a:br>
            <a:r>
              <a:rPr lang="en-US" sz="7500" b="1" dirty="0">
                <a:latin typeface="Quicksand" pitchFamily="2" charset="7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9678193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ar chart, histogram&#10;&#10;Description automatically generated">
            <a:extLst>
              <a:ext uri="{FF2B5EF4-FFF2-40B4-BE49-F238E27FC236}">
                <a16:creationId xmlns:a16="http://schemas.microsoft.com/office/drawing/2014/main" id="{07E46424-ECF9-53CB-9338-BC20BF28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48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bar chart, histogram&#10;&#10;Description automatically generated">
            <a:extLst>
              <a:ext uri="{FF2B5EF4-FFF2-40B4-BE49-F238E27FC236}">
                <a16:creationId xmlns:a16="http://schemas.microsoft.com/office/drawing/2014/main" id="{77DE698F-52D0-8338-2471-D7DDD8A58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FBD8A-32D8-112A-D27A-7ACBD2E7A002}"/>
              </a:ext>
            </a:extLst>
          </p:cNvPr>
          <p:cNvCxnSpPr/>
          <p:nvPr/>
        </p:nvCxnSpPr>
        <p:spPr>
          <a:xfrm>
            <a:off x="1736035" y="516835"/>
            <a:ext cx="8984974" cy="0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25E91E-8486-4C6B-2F6F-89EA87EE840B}"/>
              </a:ext>
            </a:extLst>
          </p:cNvPr>
          <p:cNvCxnSpPr>
            <a:cxnSpLocks/>
          </p:cNvCxnSpPr>
          <p:nvPr/>
        </p:nvCxnSpPr>
        <p:spPr>
          <a:xfrm flipH="1">
            <a:off x="1736035" y="821635"/>
            <a:ext cx="8746435" cy="993913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58107A-3A4E-798D-A0EE-3039B8C48688}"/>
              </a:ext>
            </a:extLst>
          </p:cNvPr>
          <p:cNvCxnSpPr/>
          <p:nvPr/>
        </p:nvCxnSpPr>
        <p:spPr>
          <a:xfrm>
            <a:off x="1736035" y="2282686"/>
            <a:ext cx="8984974" cy="0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F762C2-1332-7ACC-C0F6-262BD9142006}"/>
              </a:ext>
            </a:extLst>
          </p:cNvPr>
          <p:cNvCxnSpPr>
            <a:cxnSpLocks/>
          </p:cNvCxnSpPr>
          <p:nvPr/>
        </p:nvCxnSpPr>
        <p:spPr>
          <a:xfrm flipH="1">
            <a:off x="1736035" y="2587486"/>
            <a:ext cx="8746435" cy="993913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4D3086-14FF-2FC4-F847-4B45223A3D40}"/>
              </a:ext>
            </a:extLst>
          </p:cNvPr>
          <p:cNvCxnSpPr/>
          <p:nvPr/>
        </p:nvCxnSpPr>
        <p:spPr>
          <a:xfrm>
            <a:off x="1736035" y="3925956"/>
            <a:ext cx="8984974" cy="0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0AD13C-E480-7CE9-2CB0-13AF81CD08C5}"/>
              </a:ext>
            </a:extLst>
          </p:cNvPr>
          <p:cNvCxnSpPr>
            <a:cxnSpLocks/>
          </p:cNvCxnSpPr>
          <p:nvPr/>
        </p:nvCxnSpPr>
        <p:spPr>
          <a:xfrm flipH="1">
            <a:off x="1736035" y="4230756"/>
            <a:ext cx="8746435" cy="993913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C6B0C4-8A84-22CB-316A-FF9265B049DA}"/>
              </a:ext>
            </a:extLst>
          </p:cNvPr>
          <p:cNvCxnSpPr/>
          <p:nvPr/>
        </p:nvCxnSpPr>
        <p:spPr>
          <a:xfrm>
            <a:off x="1736035" y="5628860"/>
            <a:ext cx="8984974" cy="0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0651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ar chart, histogram&#10;&#10;Description automatically generated">
            <a:extLst>
              <a:ext uri="{FF2B5EF4-FFF2-40B4-BE49-F238E27FC236}">
                <a16:creationId xmlns:a16="http://schemas.microsoft.com/office/drawing/2014/main" id="{07E46424-ECF9-53CB-9338-BC20BF28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DDFD37F-6981-14D0-B5A7-98537596A7B3}"/>
              </a:ext>
            </a:extLst>
          </p:cNvPr>
          <p:cNvGrpSpPr/>
          <p:nvPr/>
        </p:nvGrpSpPr>
        <p:grpSpPr>
          <a:xfrm>
            <a:off x="1073426" y="-834887"/>
            <a:ext cx="10164417" cy="7593496"/>
            <a:chOff x="1073426" y="-834887"/>
            <a:chExt cx="10164417" cy="759349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510EEF8-C973-1A64-6E84-6DB0FE4DEBED}"/>
                </a:ext>
              </a:extLst>
            </p:cNvPr>
            <p:cNvSpPr/>
            <p:nvPr/>
          </p:nvSpPr>
          <p:spPr>
            <a:xfrm>
              <a:off x="1073426" y="-133647"/>
              <a:ext cx="10164417" cy="6892256"/>
            </a:xfrm>
            <a:custGeom>
              <a:avLst/>
              <a:gdLst>
                <a:gd name="connsiteX0" fmla="*/ 0 w 10164417"/>
                <a:gd name="connsiteY0" fmla="*/ 0 h 6758609"/>
                <a:gd name="connsiteX1" fmla="*/ 10164417 w 10164417"/>
                <a:gd name="connsiteY1" fmla="*/ 0 h 6758609"/>
                <a:gd name="connsiteX2" fmla="*/ 10164417 w 10164417"/>
                <a:gd name="connsiteY2" fmla="*/ 6758609 h 6758609"/>
                <a:gd name="connsiteX3" fmla="*/ 0 w 10164417"/>
                <a:gd name="connsiteY3" fmla="*/ 6758609 h 6758609"/>
                <a:gd name="connsiteX4" fmla="*/ 0 w 10164417"/>
                <a:gd name="connsiteY4" fmla="*/ 0 h 6758609"/>
                <a:gd name="connsiteX0" fmla="*/ 0 w 10164417"/>
                <a:gd name="connsiteY0" fmla="*/ 16 h 6758625"/>
                <a:gd name="connsiteX1" fmla="*/ 3193774 w 10164417"/>
                <a:gd name="connsiteY1" fmla="*/ 861407 h 6758625"/>
                <a:gd name="connsiteX2" fmla="*/ 10164417 w 10164417"/>
                <a:gd name="connsiteY2" fmla="*/ 16 h 6758625"/>
                <a:gd name="connsiteX3" fmla="*/ 10164417 w 10164417"/>
                <a:gd name="connsiteY3" fmla="*/ 6758625 h 6758625"/>
                <a:gd name="connsiteX4" fmla="*/ 0 w 10164417"/>
                <a:gd name="connsiteY4" fmla="*/ 6758625 h 6758625"/>
                <a:gd name="connsiteX5" fmla="*/ 0 w 10164417"/>
                <a:gd name="connsiteY5" fmla="*/ 16 h 6758625"/>
                <a:gd name="connsiteX0" fmla="*/ 13252 w 10164417"/>
                <a:gd name="connsiteY0" fmla="*/ 1736035 h 6758609"/>
                <a:gd name="connsiteX1" fmla="*/ 3193774 w 10164417"/>
                <a:gd name="connsiteY1" fmla="*/ 861391 h 6758609"/>
                <a:gd name="connsiteX2" fmla="*/ 10164417 w 10164417"/>
                <a:gd name="connsiteY2" fmla="*/ 0 h 6758609"/>
                <a:gd name="connsiteX3" fmla="*/ 10164417 w 10164417"/>
                <a:gd name="connsiteY3" fmla="*/ 6758609 h 6758609"/>
                <a:gd name="connsiteX4" fmla="*/ 0 w 10164417"/>
                <a:gd name="connsiteY4" fmla="*/ 6758609 h 6758609"/>
                <a:gd name="connsiteX5" fmla="*/ 13252 w 10164417"/>
                <a:gd name="connsiteY5" fmla="*/ 1736035 h 6758609"/>
                <a:gd name="connsiteX0" fmla="*/ 13252 w 10164417"/>
                <a:gd name="connsiteY0" fmla="*/ 1736035 h 6758609"/>
                <a:gd name="connsiteX1" fmla="*/ 2252869 w 10164417"/>
                <a:gd name="connsiteY1" fmla="*/ 1232451 h 6758609"/>
                <a:gd name="connsiteX2" fmla="*/ 10164417 w 10164417"/>
                <a:gd name="connsiteY2" fmla="*/ 0 h 6758609"/>
                <a:gd name="connsiteX3" fmla="*/ 10164417 w 10164417"/>
                <a:gd name="connsiteY3" fmla="*/ 6758609 h 6758609"/>
                <a:gd name="connsiteX4" fmla="*/ 0 w 10164417"/>
                <a:gd name="connsiteY4" fmla="*/ 6758609 h 6758609"/>
                <a:gd name="connsiteX5" fmla="*/ 13252 w 10164417"/>
                <a:gd name="connsiteY5" fmla="*/ 1736035 h 6758609"/>
                <a:gd name="connsiteX0" fmla="*/ 13252 w 10164417"/>
                <a:gd name="connsiteY0" fmla="*/ 1736035 h 6758609"/>
                <a:gd name="connsiteX1" fmla="*/ 2252869 w 10164417"/>
                <a:gd name="connsiteY1" fmla="*/ 1232451 h 6758609"/>
                <a:gd name="connsiteX2" fmla="*/ 3167270 w 10164417"/>
                <a:gd name="connsiteY2" fmla="*/ 13252 h 6758609"/>
                <a:gd name="connsiteX3" fmla="*/ 10164417 w 10164417"/>
                <a:gd name="connsiteY3" fmla="*/ 0 h 6758609"/>
                <a:gd name="connsiteX4" fmla="*/ 10164417 w 10164417"/>
                <a:gd name="connsiteY4" fmla="*/ 6758609 h 6758609"/>
                <a:gd name="connsiteX5" fmla="*/ 0 w 10164417"/>
                <a:gd name="connsiteY5" fmla="*/ 6758609 h 6758609"/>
                <a:gd name="connsiteX6" fmla="*/ 13252 w 10164417"/>
                <a:gd name="connsiteY6" fmla="*/ 1736035 h 6758609"/>
                <a:gd name="connsiteX0" fmla="*/ 13252 w 10164417"/>
                <a:gd name="connsiteY0" fmla="*/ 1736035 h 6758609"/>
                <a:gd name="connsiteX1" fmla="*/ 2332383 w 10164417"/>
                <a:gd name="connsiteY1" fmla="*/ 1563756 h 6758609"/>
                <a:gd name="connsiteX2" fmla="*/ 3167270 w 10164417"/>
                <a:gd name="connsiteY2" fmla="*/ 13252 h 6758609"/>
                <a:gd name="connsiteX3" fmla="*/ 10164417 w 10164417"/>
                <a:gd name="connsiteY3" fmla="*/ 0 h 6758609"/>
                <a:gd name="connsiteX4" fmla="*/ 10164417 w 10164417"/>
                <a:gd name="connsiteY4" fmla="*/ 6758609 h 6758609"/>
                <a:gd name="connsiteX5" fmla="*/ 0 w 10164417"/>
                <a:gd name="connsiteY5" fmla="*/ 6758609 h 6758609"/>
                <a:gd name="connsiteX6" fmla="*/ 13252 w 10164417"/>
                <a:gd name="connsiteY6" fmla="*/ 1736035 h 6758609"/>
                <a:gd name="connsiteX0" fmla="*/ 13252 w 10164417"/>
                <a:gd name="connsiteY0" fmla="*/ 1378227 h 6758609"/>
                <a:gd name="connsiteX1" fmla="*/ 2332383 w 10164417"/>
                <a:gd name="connsiteY1" fmla="*/ 1563756 h 6758609"/>
                <a:gd name="connsiteX2" fmla="*/ 3167270 w 10164417"/>
                <a:gd name="connsiteY2" fmla="*/ 13252 h 6758609"/>
                <a:gd name="connsiteX3" fmla="*/ 10164417 w 10164417"/>
                <a:gd name="connsiteY3" fmla="*/ 0 h 6758609"/>
                <a:gd name="connsiteX4" fmla="*/ 10164417 w 10164417"/>
                <a:gd name="connsiteY4" fmla="*/ 6758609 h 6758609"/>
                <a:gd name="connsiteX5" fmla="*/ 0 w 10164417"/>
                <a:gd name="connsiteY5" fmla="*/ 6758609 h 6758609"/>
                <a:gd name="connsiteX6" fmla="*/ 13252 w 10164417"/>
                <a:gd name="connsiteY6" fmla="*/ 1378227 h 6758609"/>
                <a:gd name="connsiteX0" fmla="*/ 13252 w 10164417"/>
                <a:gd name="connsiteY0" fmla="*/ 1378227 h 6758609"/>
                <a:gd name="connsiteX1" fmla="*/ 2332383 w 10164417"/>
                <a:gd name="connsiteY1" fmla="*/ 1563756 h 6758609"/>
                <a:gd name="connsiteX2" fmla="*/ 2902226 w 10164417"/>
                <a:gd name="connsiteY2" fmla="*/ 13252 h 6758609"/>
                <a:gd name="connsiteX3" fmla="*/ 10164417 w 10164417"/>
                <a:gd name="connsiteY3" fmla="*/ 0 h 6758609"/>
                <a:gd name="connsiteX4" fmla="*/ 10164417 w 10164417"/>
                <a:gd name="connsiteY4" fmla="*/ 6758609 h 6758609"/>
                <a:gd name="connsiteX5" fmla="*/ 0 w 10164417"/>
                <a:gd name="connsiteY5" fmla="*/ 6758609 h 6758609"/>
                <a:gd name="connsiteX6" fmla="*/ 13252 w 10164417"/>
                <a:gd name="connsiteY6" fmla="*/ 1378227 h 6758609"/>
                <a:gd name="connsiteX0" fmla="*/ 13252 w 10164417"/>
                <a:gd name="connsiteY0" fmla="*/ 1378227 h 6758609"/>
                <a:gd name="connsiteX1" fmla="*/ 2332383 w 10164417"/>
                <a:gd name="connsiteY1" fmla="*/ 1563756 h 6758609"/>
                <a:gd name="connsiteX2" fmla="*/ 2902226 w 10164417"/>
                <a:gd name="connsiteY2" fmla="*/ 13252 h 6758609"/>
                <a:gd name="connsiteX3" fmla="*/ 10164417 w 10164417"/>
                <a:gd name="connsiteY3" fmla="*/ 0 h 6758609"/>
                <a:gd name="connsiteX4" fmla="*/ 10164417 w 10164417"/>
                <a:gd name="connsiteY4" fmla="*/ 6758609 h 6758609"/>
                <a:gd name="connsiteX5" fmla="*/ 0 w 10164417"/>
                <a:gd name="connsiteY5" fmla="*/ 6758609 h 6758609"/>
                <a:gd name="connsiteX6" fmla="*/ 13252 w 10164417"/>
                <a:gd name="connsiteY6" fmla="*/ 1378227 h 6758609"/>
                <a:gd name="connsiteX0" fmla="*/ 13252 w 10164417"/>
                <a:gd name="connsiteY0" fmla="*/ 1378227 h 6758609"/>
                <a:gd name="connsiteX1" fmla="*/ 2332383 w 10164417"/>
                <a:gd name="connsiteY1" fmla="*/ 1563756 h 6758609"/>
                <a:gd name="connsiteX2" fmla="*/ 2902226 w 10164417"/>
                <a:gd name="connsiteY2" fmla="*/ 13252 h 6758609"/>
                <a:gd name="connsiteX3" fmla="*/ 10164417 w 10164417"/>
                <a:gd name="connsiteY3" fmla="*/ 0 h 6758609"/>
                <a:gd name="connsiteX4" fmla="*/ 10164417 w 10164417"/>
                <a:gd name="connsiteY4" fmla="*/ 6758609 h 6758609"/>
                <a:gd name="connsiteX5" fmla="*/ 0 w 10164417"/>
                <a:gd name="connsiteY5" fmla="*/ 6758609 h 6758609"/>
                <a:gd name="connsiteX6" fmla="*/ 13252 w 10164417"/>
                <a:gd name="connsiteY6" fmla="*/ 1378227 h 6758609"/>
                <a:gd name="connsiteX0" fmla="*/ 477078 w 10164417"/>
                <a:gd name="connsiteY0" fmla="*/ 1391479 h 6758609"/>
                <a:gd name="connsiteX1" fmla="*/ 2332383 w 10164417"/>
                <a:gd name="connsiteY1" fmla="*/ 1563756 h 6758609"/>
                <a:gd name="connsiteX2" fmla="*/ 2902226 w 10164417"/>
                <a:gd name="connsiteY2" fmla="*/ 13252 h 6758609"/>
                <a:gd name="connsiteX3" fmla="*/ 10164417 w 10164417"/>
                <a:gd name="connsiteY3" fmla="*/ 0 h 6758609"/>
                <a:gd name="connsiteX4" fmla="*/ 10164417 w 10164417"/>
                <a:gd name="connsiteY4" fmla="*/ 6758609 h 6758609"/>
                <a:gd name="connsiteX5" fmla="*/ 0 w 10164417"/>
                <a:gd name="connsiteY5" fmla="*/ 6758609 h 6758609"/>
                <a:gd name="connsiteX6" fmla="*/ 477078 w 10164417"/>
                <a:gd name="connsiteY6" fmla="*/ 1391479 h 6758609"/>
                <a:gd name="connsiteX0" fmla="*/ 477078 w 10164417"/>
                <a:gd name="connsiteY0" fmla="*/ 1391479 h 6758609"/>
                <a:gd name="connsiteX1" fmla="*/ 874644 w 10164417"/>
                <a:gd name="connsiteY1" fmla="*/ 1842052 h 6758609"/>
                <a:gd name="connsiteX2" fmla="*/ 2332383 w 10164417"/>
                <a:gd name="connsiteY2" fmla="*/ 1563756 h 6758609"/>
                <a:gd name="connsiteX3" fmla="*/ 2902226 w 10164417"/>
                <a:gd name="connsiteY3" fmla="*/ 13252 h 6758609"/>
                <a:gd name="connsiteX4" fmla="*/ 10164417 w 10164417"/>
                <a:gd name="connsiteY4" fmla="*/ 0 h 6758609"/>
                <a:gd name="connsiteX5" fmla="*/ 10164417 w 10164417"/>
                <a:gd name="connsiteY5" fmla="*/ 6758609 h 6758609"/>
                <a:gd name="connsiteX6" fmla="*/ 0 w 10164417"/>
                <a:gd name="connsiteY6" fmla="*/ 6758609 h 6758609"/>
                <a:gd name="connsiteX7" fmla="*/ 477078 w 10164417"/>
                <a:gd name="connsiteY7" fmla="*/ 1391479 h 6758609"/>
                <a:gd name="connsiteX0" fmla="*/ 477078 w 10164417"/>
                <a:gd name="connsiteY0" fmla="*/ 1391479 h 6758609"/>
                <a:gd name="connsiteX1" fmla="*/ 874644 w 10164417"/>
                <a:gd name="connsiteY1" fmla="*/ 1842052 h 6758609"/>
                <a:gd name="connsiteX2" fmla="*/ 2332383 w 10164417"/>
                <a:gd name="connsiteY2" fmla="*/ 1563756 h 6758609"/>
                <a:gd name="connsiteX3" fmla="*/ 2902226 w 10164417"/>
                <a:gd name="connsiteY3" fmla="*/ 13252 h 6758609"/>
                <a:gd name="connsiteX4" fmla="*/ 10164417 w 10164417"/>
                <a:gd name="connsiteY4" fmla="*/ 0 h 6758609"/>
                <a:gd name="connsiteX5" fmla="*/ 10164417 w 10164417"/>
                <a:gd name="connsiteY5" fmla="*/ 6758609 h 6758609"/>
                <a:gd name="connsiteX6" fmla="*/ 0 w 10164417"/>
                <a:gd name="connsiteY6" fmla="*/ 6758609 h 6758609"/>
                <a:gd name="connsiteX7" fmla="*/ 477078 w 10164417"/>
                <a:gd name="connsiteY7" fmla="*/ 1391479 h 6758609"/>
                <a:gd name="connsiteX0" fmla="*/ 477078 w 10164417"/>
                <a:gd name="connsiteY0" fmla="*/ 1391479 h 6758609"/>
                <a:gd name="connsiteX1" fmla="*/ 874644 w 10164417"/>
                <a:gd name="connsiteY1" fmla="*/ 1842052 h 6758609"/>
                <a:gd name="connsiteX2" fmla="*/ 2332383 w 10164417"/>
                <a:gd name="connsiteY2" fmla="*/ 1563756 h 6758609"/>
                <a:gd name="connsiteX3" fmla="*/ 2902226 w 10164417"/>
                <a:gd name="connsiteY3" fmla="*/ 13252 h 6758609"/>
                <a:gd name="connsiteX4" fmla="*/ 10164417 w 10164417"/>
                <a:gd name="connsiteY4" fmla="*/ 0 h 6758609"/>
                <a:gd name="connsiteX5" fmla="*/ 10164417 w 10164417"/>
                <a:gd name="connsiteY5" fmla="*/ 6758609 h 6758609"/>
                <a:gd name="connsiteX6" fmla="*/ 0 w 10164417"/>
                <a:gd name="connsiteY6" fmla="*/ 6758609 h 6758609"/>
                <a:gd name="connsiteX7" fmla="*/ 477078 w 10164417"/>
                <a:gd name="connsiteY7" fmla="*/ 1391479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2332383 w 10164417"/>
                <a:gd name="connsiteY2" fmla="*/ 1563756 h 6758609"/>
                <a:gd name="connsiteX3" fmla="*/ 2902226 w 10164417"/>
                <a:gd name="connsiteY3" fmla="*/ 13252 h 6758609"/>
                <a:gd name="connsiteX4" fmla="*/ 10164417 w 10164417"/>
                <a:gd name="connsiteY4" fmla="*/ 0 h 6758609"/>
                <a:gd name="connsiteX5" fmla="*/ 10164417 w 10164417"/>
                <a:gd name="connsiteY5" fmla="*/ 6758609 h 6758609"/>
                <a:gd name="connsiteX6" fmla="*/ 0 w 10164417"/>
                <a:gd name="connsiteY6" fmla="*/ 6758609 h 6758609"/>
                <a:gd name="connsiteX7" fmla="*/ 318052 w 10164417"/>
                <a:gd name="connsiteY7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2332383 w 10164417"/>
                <a:gd name="connsiteY2" fmla="*/ 1563756 h 6758609"/>
                <a:gd name="connsiteX3" fmla="*/ 2902226 w 10164417"/>
                <a:gd name="connsiteY3" fmla="*/ 13252 h 6758609"/>
                <a:gd name="connsiteX4" fmla="*/ 10164417 w 10164417"/>
                <a:gd name="connsiteY4" fmla="*/ 0 h 6758609"/>
                <a:gd name="connsiteX5" fmla="*/ 10164417 w 10164417"/>
                <a:gd name="connsiteY5" fmla="*/ 6758609 h 6758609"/>
                <a:gd name="connsiteX6" fmla="*/ 0 w 10164417"/>
                <a:gd name="connsiteY6" fmla="*/ 6758609 h 6758609"/>
                <a:gd name="connsiteX7" fmla="*/ 318052 w 10164417"/>
                <a:gd name="connsiteY7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96278 w 10164417"/>
                <a:gd name="connsiteY2" fmla="*/ 2067339 h 6758609"/>
                <a:gd name="connsiteX3" fmla="*/ 2332383 w 10164417"/>
                <a:gd name="connsiteY3" fmla="*/ 1563756 h 6758609"/>
                <a:gd name="connsiteX4" fmla="*/ 2902226 w 10164417"/>
                <a:gd name="connsiteY4" fmla="*/ 13252 h 6758609"/>
                <a:gd name="connsiteX5" fmla="*/ 10164417 w 10164417"/>
                <a:gd name="connsiteY5" fmla="*/ 0 h 6758609"/>
                <a:gd name="connsiteX6" fmla="*/ 10164417 w 10164417"/>
                <a:gd name="connsiteY6" fmla="*/ 6758609 h 6758609"/>
                <a:gd name="connsiteX7" fmla="*/ 0 w 10164417"/>
                <a:gd name="connsiteY7" fmla="*/ 6758609 h 6758609"/>
                <a:gd name="connsiteX8" fmla="*/ 318052 w 10164417"/>
                <a:gd name="connsiteY8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96278 w 10164417"/>
                <a:gd name="connsiteY2" fmla="*/ 2067339 h 6758609"/>
                <a:gd name="connsiteX3" fmla="*/ 2266122 w 10164417"/>
                <a:gd name="connsiteY3" fmla="*/ 2027583 h 6758609"/>
                <a:gd name="connsiteX4" fmla="*/ 2332383 w 10164417"/>
                <a:gd name="connsiteY4" fmla="*/ 1563756 h 6758609"/>
                <a:gd name="connsiteX5" fmla="*/ 2902226 w 10164417"/>
                <a:gd name="connsiteY5" fmla="*/ 13252 h 6758609"/>
                <a:gd name="connsiteX6" fmla="*/ 10164417 w 10164417"/>
                <a:gd name="connsiteY6" fmla="*/ 0 h 6758609"/>
                <a:gd name="connsiteX7" fmla="*/ 10164417 w 10164417"/>
                <a:gd name="connsiteY7" fmla="*/ 6758609 h 6758609"/>
                <a:gd name="connsiteX8" fmla="*/ 0 w 10164417"/>
                <a:gd name="connsiteY8" fmla="*/ 6758609 h 6758609"/>
                <a:gd name="connsiteX9" fmla="*/ 318052 w 10164417"/>
                <a:gd name="connsiteY9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69774 w 10164417"/>
                <a:gd name="connsiteY2" fmla="*/ 2120347 h 6758609"/>
                <a:gd name="connsiteX3" fmla="*/ 2266122 w 10164417"/>
                <a:gd name="connsiteY3" fmla="*/ 2027583 h 6758609"/>
                <a:gd name="connsiteX4" fmla="*/ 2332383 w 10164417"/>
                <a:gd name="connsiteY4" fmla="*/ 1563756 h 6758609"/>
                <a:gd name="connsiteX5" fmla="*/ 2902226 w 10164417"/>
                <a:gd name="connsiteY5" fmla="*/ 13252 h 6758609"/>
                <a:gd name="connsiteX6" fmla="*/ 10164417 w 10164417"/>
                <a:gd name="connsiteY6" fmla="*/ 0 h 6758609"/>
                <a:gd name="connsiteX7" fmla="*/ 10164417 w 10164417"/>
                <a:gd name="connsiteY7" fmla="*/ 6758609 h 6758609"/>
                <a:gd name="connsiteX8" fmla="*/ 0 w 10164417"/>
                <a:gd name="connsiteY8" fmla="*/ 6758609 h 6758609"/>
                <a:gd name="connsiteX9" fmla="*/ 318052 w 10164417"/>
                <a:gd name="connsiteY9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69774 w 10164417"/>
                <a:gd name="connsiteY2" fmla="*/ 2120347 h 6758609"/>
                <a:gd name="connsiteX3" fmla="*/ 2266122 w 10164417"/>
                <a:gd name="connsiteY3" fmla="*/ 2027583 h 6758609"/>
                <a:gd name="connsiteX4" fmla="*/ 2796209 w 10164417"/>
                <a:gd name="connsiteY4" fmla="*/ 1696278 h 6758609"/>
                <a:gd name="connsiteX5" fmla="*/ 2902226 w 10164417"/>
                <a:gd name="connsiteY5" fmla="*/ 13252 h 6758609"/>
                <a:gd name="connsiteX6" fmla="*/ 10164417 w 10164417"/>
                <a:gd name="connsiteY6" fmla="*/ 0 h 6758609"/>
                <a:gd name="connsiteX7" fmla="*/ 10164417 w 10164417"/>
                <a:gd name="connsiteY7" fmla="*/ 6758609 h 6758609"/>
                <a:gd name="connsiteX8" fmla="*/ 0 w 10164417"/>
                <a:gd name="connsiteY8" fmla="*/ 6758609 h 6758609"/>
                <a:gd name="connsiteX9" fmla="*/ 318052 w 10164417"/>
                <a:gd name="connsiteY9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69774 w 10164417"/>
                <a:gd name="connsiteY2" fmla="*/ 2120347 h 6758609"/>
                <a:gd name="connsiteX3" fmla="*/ 2266122 w 10164417"/>
                <a:gd name="connsiteY3" fmla="*/ 2027583 h 6758609"/>
                <a:gd name="connsiteX4" fmla="*/ 2796209 w 10164417"/>
                <a:gd name="connsiteY4" fmla="*/ 1696278 h 6758609"/>
                <a:gd name="connsiteX5" fmla="*/ 3193774 w 10164417"/>
                <a:gd name="connsiteY5" fmla="*/ 1126435 h 6758609"/>
                <a:gd name="connsiteX6" fmla="*/ 2902226 w 10164417"/>
                <a:gd name="connsiteY6" fmla="*/ 13252 h 6758609"/>
                <a:gd name="connsiteX7" fmla="*/ 10164417 w 10164417"/>
                <a:gd name="connsiteY7" fmla="*/ 0 h 6758609"/>
                <a:gd name="connsiteX8" fmla="*/ 10164417 w 10164417"/>
                <a:gd name="connsiteY8" fmla="*/ 6758609 h 6758609"/>
                <a:gd name="connsiteX9" fmla="*/ 0 w 10164417"/>
                <a:gd name="connsiteY9" fmla="*/ 6758609 h 6758609"/>
                <a:gd name="connsiteX10" fmla="*/ 318052 w 10164417"/>
                <a:gd name="connsiteY10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69774 w 10164417"/>
                <a:gd name="connsiteY2" fmla="*/ 2120347 h 6758609"/>
                <a:gd name="connsiteX3" fmla="*/ 2266122 w 10164417"/>
                <a:gd name="connsiteY3" fmla="*/ 2027583 h 6758609"/>
                <a:gd name="connsiteX4" fmla="*/ 2796209 w 10164417"/>
                <a:gd name="connsiteY4" fmla="*/ 1696278 h 6758609"/>
                <a:gd name="connsiteX5" fmla="*/ 3193774 w 10164417"/>
                <a:gd name="connsiteY5" fmla="*/ 1126435 h 6758609"/>
                <a:gd name="connsiteX6" fmla="*/ 3286539 w 10164417"/>
                <a:gd name="connsiteY6" fmla="*/ 636104 h 6758609"/>
                <a:gd name="connsiteX7" fmla="*/ 2902226 w 10164417"/>
                <a:gd name="connsiteY7" fmla="*/ 13252 h 6758609"/>
                <a:gd name="connsiteX8" fmla="*/ 10164417 w 10164417"/>
                <a:gd name="connsiteY8" fmla="*/ 0 h 6758609"/>
                <a:gd name="connsiteX9" fmla="*/ 10164417 w 10164417"/>
                <a:gd name="connsiteY9" fmla="*/ 6758609 h 6758609"/>
                <a:gd name="connsiteX10" fmla="*/ 0 w 10164417"/>
                <a:gd name="connsiteY10" fmla="*/ 6758609 h 6758609"/>
                <a:gd name="connsiteX11" fmla="*/ 318052 w 10164417"/>
                <a:gd name="connsiteY11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69774 w 10164417"/>
                <a:gd name="connsiteY2" fmla="*/ 2120347 h 6758609"/>
                <a:gd name="connsiteX3" fmla="*/ 2266122 w 10164417"/>
                <a:gd name="connsiteY3" fmla="*/ 2027583 h 6758609"/>
                <a:gd name="connsiteX4" fmla="*/ 2796209 w 10164417"/>
                <a:gd name="connsiteY4" fmla="*/ 1696278 h 6758609"/>
                <a:gd name="connsiteX5" fmla="*/ 3193774 w 10164417"/>
                <a:gd name="connsiteY5" fmla="*/ 1126435 h 6758609"/>
                <a:gd name="connsiteX6" fmla="*/ 3286539 w 10164417"/>
                <a:gd name="connsiteY6" fmla="*/ 636104 h 6758609"/>
                <a:gd name="connsiteX7" fmla="*/ 3299791 w 10164417"/>
                <a:gd name="connsiteY7" fmla="*/ 357809 h 6758609"/>
                <a:gd name="connsiteX8" fmla="*/ 2902226 w 10164417"/>
                <a:gd name="connsiteY8" fmla="*/ 13252 h 6758609"/>
                <a:gd name="connsiteX9" fmla="*/ 10164417 w 10164417"/>
                <a:gd name="connsiteY9" fmla="*/ 0 h 6758609"/>
                <a:gd name="connsiteX10" fmla="*/ 10164417 w 10164417"/>
                <a:gd name="connsiteY10" fmla="*/ 6758609 h 6758609"/>
                <a:gd name="connsiteX11" fmla="*/ 0 w 10164417"/>
                <a:gd name="connsiteY11" fmla="*/ 6758609 h 6758609"/>
                <a:gd name="connsiteX12" fmla="*/ 318052 w 10164417"/>
                <a:gd name="connsiteY12" fmla="*/ 940905 h 6758609"/>
                <a:gd name="connsiteX0" fmla="*/ 318052 w 10164417"/>
                <a:gd name="connsiteY0" fmla="*/ 940905 h 6758609"/>
                <a:gd name="connsiteX1" fmla="*/ 874644 w 10164417"/>
                <a:gd name="connsiteY1" fmla="*/ 1842052 h 6758609"/>
                <a:gd name="connsiteX2" fmla="*/ 1669774 w 10164417"/>
                <a:gd name="connsiteY2" fmla="*/ 2120347 h 6758609"/>
                <a:gd name="connsiteX3" fmla="*/ 2266122 w 10164417"/>
                <a:gd name="connsiteY3" fmla="*/ 2027583 h 6758609"/>
                <a:gd name="connsiteX4" fmla="*/ 2796209 w 10164417"/>
                <a:gd name="connsiteY4" fmla="*/ 1696278 h 6758609"/>
                <a:gd name="connsiteX5" fmla="*/ 3193774 w 10164417"/>
                <a:gd name="connsiteY5" fmla="*/ 1126435 h 6758609"/>
                <a:gd name="connsiteX6" fmla="*/ 3286539 w 10164417"/>
                <a:gd name="connsiteY6" fmla="*/ 636104 h 6758609"/>
                <a:gd name="connsiteX7" fmla="*/ 3299791 w 10164417"/>
                <a:gd name="connsiteY7" fmla="*/ 357809 h 6758609"/>
                <a:gd name="connsiteX8" fmla="*/ 3154017 w 10164417"/>
                <a:gd name="connsiteY8" fmla="*/ 119269 h 6758609"/>
                <a:gd name="connsiteX9" fmla="*/ 10164417 w 10164417"/>
                <a:gd name="connsiteY9" fmla="*/ 0 h 6758609"/>
                <a:gd name="connsiteX10" fmla="*/ 10164417 w 10164417"/>
                <a:gd name="connsiteY10" fmla="*/ 6758609 h 6758609"/>
                <a:gd name="connsiteX11" fmla="*/ 0 w 10164417"/>
                <a:gd name="connsiteY11" fmla="*/ 6758609 h 6758609"/>
                <a:gd name="connsiteX12" fmla="*/ 318052 w 10164417"/>
                <a:gd name="connsiteY12" fmla="*/ 940905 h 6758609"/>
                <a:gd name="connsiteX0" fmla="*/ 318052 w 10164417"/>
                <a:gd name="connsiteY0" fmla="*/ 1074552 h 6892256"/>
                <a:gd name="connsiteX1" fmla="*/ 874644 w 10164417"/>
                <a:gd name="connsiteY1" fmla="*/ 1975699 h 6892256"/>
                <a:gd name="connsiteX2" fmla="*/ 1669774 w 10164417"/>
                <a:gd name="connsiteY2" fmla="*/ 2253994 h 6892256"/>
                <a:gd name="connsiteX3" fmla="*/ 2266122 w 10164417"/>
                <a:gd name="connsiteY3" fmla="*/ 2161230 h 6892256"/>
                <a:gd name="connsiteX4" fmla="*/ 2796209 w 10164417"/>
                <a:gd name="connsiteY4" fmla="*/ 1829925 h 6892256"/>
                <a:gd name="connsiteX5" fmla="*/ 3193774 w 10164417"/>
                <a:gd name="connsiteY5" fmla="*/ 1260082 h 6892256"/>
                <a:gd name="connsiteX6" fmla="*/ 3286539 w 10164417"/>
                <a:gd name="connsiteY6" fmla="*/ 769751 h 6892256"/>
                <a:gd name="connsiteX7" fmla="*/ 3299791 w 10164417"/>
                <a:gd name="connsiteY7" fmla="*/ 491456 h 6892256"/>
                <a:gd name="connsiteX8" fmla="*/ 3154017 w 10164417"/>
                <a:gd name="connsiteY8" fmla="*/ 252916 h 6892256"/>
                <a:gd name="connsiteX9" fmla="*/ 10164417 w 10164417"/>
                <a:gd name="connsiteY9" fmla="*/ 133647 h 6892256"/>
                <a:gd name="connsiteX10" fmla="*/ 10164417 w 10164417"/>
                <a:gd name="connsiteY10" fmla="*/ 6892256 h 6892256"/>
                <a:gd name="connsiteX11" fmla="*/ 0 w 10164417"/>
                <a:gd name="connsiteY11" fmla="*/ 6892256 h 6892256"/>
                <a:gd name="connsiteX12" fmla="*/ 318052 w 10164417"/>
                <a:gd name="connsiteY12" fmla="*/ 1074552 h 6892256"/>
                <a:gd name="connsiteX0" fmla="*/ 318052 w 10164417"/>
                <a:gd name="connsiteY0" fmla="*/ 1074552 h 6892256"/>
                <a:gd name="connsiteX1" fmla="*/ 874644 w 10164417"/>
                <a:gd name="connsiteY1" fmla="*/ 1975699 h 6892256"/>
                <a:gd name="connsiteX2" fmla="*/ 1669774 w 10164417"/>
                <a:gd name="connsiteY2" fmla="*/ 2253994 h 6892256"/>
                <a:gd name="connsiteX3" fmla="*/ 2266122 w 10164417"/>
                <a:gd name="connsiteY3" fmla="*/ 2161230 h 6892256"/>
                <a:gd name="connsiteX4" fmla="*/ 2796209 w 10164417"/>
                <a:gd name="connsiteY4" fmla="*/ 1829925 h 6892256"/>
                <a:gd name="connsiteX5" fmla="*/ 3193774 w 10164417"/>
                <a:gd name="connsiteY5" fmla="*/ 1260082 h 6892256"/>
                <a:gd name="connsiteX6" fmla="*/ 3286539 w 10164417"/>
                <a:gd name="connsiteY6" fmla="*/ 769751 h 6892256"/>
                <a:gd name="connsiteX7" fmla="*/ 3299791 w 10164417"/>
                <a:gd name="connsiteY7" fmla="*/ 491456 h 6892256"/>
                <a:gd name="connsiteX8" fmla="*/ 3154017 w 10164417"/>
                <a:gd name="connsiteY8" fmla="*/ 252916 h 6892256"/>
                <a:gd name="connsiteX9" fmla="*/ 10164417 w 10164417"/>
                <a:gd name="connsiteY9" fmla="*/ 133647 h 6892256"/>
                <a:gd name="connsiteX10" fmla="*/ 10164417 w 10164417"/>
                <a:gd name="connsiteY10" fmla="*/ 6892256 h 6892256"/>
                <a:gd name="connsiteX11" fmla="*/ 0 w 10164417"/>
                <a:gd name="connsiteY11" fmla="*/ 6892256 h 6892256"/>
                <a:gd name="connsiteX12" fmla="*/ 318052 w 10164417"/>
                <a:gd name="connsiteY12" fmla="*/ 1074552 h 6892256"/>
                <a:gd name="connsiteX0" fmla="*/ 318052 w 10164417"/>
                <a:gd name="connsiteY0" fmla="*/ 1074552 h 6892256"/>
                <a:gd name="connsiteX1" fmla="*/ 874644 w 10164417"/>
                <a:gd name="connsiteY1" fmla="*/ 1975699 h 6892256"/>
                <a:gd name="connsiteX2" fmla="*/ 1669774 w 10164417"/>
                <a:gd name="connsiteY2" fmla="*/ 2253994 h 6892256"/>
                <a:gd name="connsiteX3" fmla="*/ 2266122 w 10164417"/>
                <a:gd name="connsiteY3" fmla="*/ 2200987 h 6892256"/>
                <a:gd name="connsiteX4" fmla="*/ 2796209 w 10164417"/>
                <a:gd name="connsiteY4" fmla="*/ 1829925 h 6892256"/>
                <a:gd name="connsiteX5" fmla="*/ 3193774 w 10164417"/>
                <a:gd name="connsiteY5" fmla="*/ 1260082 h 6892256"/>
                <a:gd name="connsiteX6" fmla="*/ 3286539 w 10164417"/>
                <a:gd name="connsiteY6" fmla="*/ 769751 h 6892256"/>
                <a:gd name="connsiteX7" fmla="*/ 3299791 w 10164417"/>
                <a:gd name="connsiteY7" fmla="*/ 491456 h 6892256"/>
                <a:gd name="connsiteX8" fmla="*/ 3154017 w 10164417"/>
                <a:gd name="connsiteY8" fmla="*/ 252916 h 6892256"/>
                <a:gd name="connsiteX9" fmla="*/ 10164417 w 10164417"/>
                <a:gd name="connsiteY9" fmla="*/ 133647 h 6892256"/>
                <a:gd name="connsiteX10" fmla="*/ 10164417 w 10164417"/>
                <a:gd name="connsiteY10" fmla="*/ 6892256 h 6892256"/>
                <a:gd name="connsiteX11" fmla="*/ 0 w 10164417"/>
                <a:gd name="connsiteY11" fmla="*/ 6892256 h 6892256"/>
                <a:gd name="connsiteX12" fmla="*/ 318052 w 10164417"/>
                <a:gd name="connsiteY12" fmla="*/ 1074552 h 6892256"/>
                <a:gd name="connsiteX0" fmla="*/ 318052 w 10164417"/>
                <a:gd name="connsiteY0" fmla="*/ 1074552 h 6892256"/>
                <a:gd name="connsiteX1" fmla="*/ 874644 w 10164417"/>
                <a:gd name="connsiteY1" fmla="*/ 1975699 h 6892256"/>
                <a:gd name="connsiteX2" fmla="*/ 1669774 w 10164417"/>
                <a:gd name="connsiteY2" fmla="*/ 2253994 h 6892256"/>
                <a:gd name="connsiteX3" fmla="*/ 2266122 w 10164417"/>
                <a:gd name="connsiteY3" fmla="*/ 2200987 h 6892256"/>
                <a:gd name="connsiteX4" fmla="*/ 2809461 w 10164417"/>
                <a:gd name="connsiteY4" fmla="*/ 1882934 h 6892256"/>
                <a:gd name="connsiteX5" fmla="*/ 3193774 w 10164417"/>
                <a:gd name="connsiteY5" fmla="*/ 1260082 h 6892256"/>
                <a:gd name="connsiteX6" fmla="*/ 3286539 w 10164417"/>
                <a:gd name="connsiteY6" fmla="*/ 769751 h 6892256"/>
                <a:gd name="connsiteX7" fmla="*/ 3299791 w 10164417"/>
                <a:gd name="connsiteY7" fmla="*/ 491456 h 6892256"/>
                <a:gd name="connsiteX8" fmla="*/ 3154017 w 10164417"/>
                <a:gd name="connsiteY8" fmla="*/ 252916 h 6892256"/>
                <a:gd name="connsiteX9" fmla="*/ 10164417 w 10164417"/>
                <a:gd name="connsiteY9" fmla="*/ 133647 h 6892256"/>
                <a:gd name="connsiteX10" fmla="*/ 10164417 w 10164417"/>
                <a:gd name="connsiteY10" fmla="*/ 6892256 h 6892256"/>
                <a:gd name="connsiteX11" fmla="*/ 0 w 10164417"/>
                <a:gd name="connsiteY11" fmla="*/ 6892256 h 6892256"/>
                <a:gd name="connsiteX12" fmla="*/ 318052 w 10164417"/>
                <a:gd name="connsiteY12" fmla="*/ 1074552 h 6892256"/>
                <a:gd name="connsiteX0" fmla="*/ 318052 w 10164417"/>
                <a:gd name="connsiteY0" fmla="*/ 1074552 h 6892256"/>
                <a:gd name="connsiteX1" fmla="*/ 874644 w 10164417"/>
                <a:gd name="connsiteY1" fmla="*/ 1975699 h 6892256"/>
                <a:gd name="connsiteX2" fmla="*/ 1669774 w 10164417"/>
                <a:gd name="connsiteY2" fmla="*/ 2253994 h 6892256"/>
                <a:gd name="connsiteX3" fmla="*/ 2252870 w 10164417"/>
                <a:gd name="connsiteY3" fmla="*/ 2227491 h 6892256"/>
                <a:gd name="connsiteX4" fmla="*/ 2809461 w 10164417"/>
                <a:gd name="connsiteY4" fmla="*/ 1882934 h 6892256"/>
                <a:gd name="connsiteX5" fmla="*/ 3193774 w 10164417"/>
                <a:gd name="connsiteY5" fmla="*/ 1260082 h 6892256"/>
                <a:gd name="connsiteX6" fmla="*/ 3286539 w 10164417"/>
                <a:gd name="connsiteY6" fmla="*/ 769751 h 6892256"/>
                <a:gd name="connsiteX7" fmla="*/ 3299791 w 10164417"/>
                <a:gd name="connsiteY7" fmla="*/ 491456 h 6892256"/>
                <a:gd name="connsiteX8" fmla="*/ 3154017 w 10164417"/>
                <a:gd name="connsiteY8" fmla="*/ 252916 h 6892256"/>
                <a:gd name="connsiteX9" fmla="*/ 10164417 w 10164417"/>
                <a:gd name="connsiteY9" fmla="*/ 133647 h 6892256"/>
                <a:gd name="connsiteX10" fmla="*/ 10164417 w 10164417"/>
                <a:gd name="connsiteY10" fmla="*/ 6892256 h 6892256"/>
                <a:gd name="connsiteX11" fmla="*/ 0 w 10164417"/>
                <a:gd name="connsiteY11" fmla="*/ 6892256 h 6892256"/>
                <a:gd name="connsiteX12" fmla="*/ 318052 w 10164417"/>
                <a:gd name="connsiteY12" fmla="*/ 1074552 h 689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64417" h="6892256">
                  <a:moveTo>
                    <a:pt x="318052" y="1074552"/>
                  </a:moveTo>
                  <a:cubicBezTo>
                    <a:pt x="132521" y="480413"/>
                    <a:pt x="538923" y="1840969"/>
                    <a:pt x="874644" y="1975699"/>
                  </a:cubicBezTo>
                  <a:cubicBezTo>
                    <a:pt x="1093305" y="2132516"/>
                    <a:pt x="1426818" y="2300377"/>
                    <a:pt x="1669774" y="2253994"/>
                  </a:cubicBezTo>
                  <a:cubicBezTo>
                    <a:pt x="1866348" y="2260620"/>
                    <a:pt x="2146853" y="2311422"/>
                    <a:pt x="2252870" y="2227491"/>
                  </a:cubicBezTo>
                  <a:cubicBezTo>
                    <a:pt x="2358888" y="2143561"/>
                    <a:pt x="2692400" y="2033125"/>
                    <a:pt x="2809461" y="1882934"/>
                  </a:cubicBezTo>
                  <a:cubicBezTo>
                    <a:pt x="2926522" y="1732743"/>
                    <a:pt x="3198191" y="1427943"/>
                    <a:pt x="3193774" y="1260082"/>
                  </a:cubicBezTo>
                  <a:cubicBezTo>
                    <a:pt x="3189357" y="1092221"/>
                    <a:pt x="3359426" y="900064"/>
                    <a:pt x="3286539" y="769751"/>
                  </a:cubicBezTo>
                  <a:cubicBezTo>
                    <a:pt x="3213652" y="639438"/>
                    <a:pt x="3363843" y="595265"/>
                    <a:pt x="3299791" y="491456"/>
                  </a:cubicBezTo>
                  <a:cubicBezTo>
                    <a:pt x="3235739" y="387647"/>
                    <a:pt x="2992782" y="-392023"/>
                    <a:pt x="3154017" y="252916"/>
                  </a:cubicBezTo>
                  <a:cubicBezTo>
                    <a:pt x="5464313" y="133647"/>
                    <a:pt x="7827617" y="173403"/>
                    <a:pt x="10164417" y="133647"/>
                  </a:cubicBezTo>
                  <a:lnTo>
                    <a:pt x="10164417" y="6892256"/>
                  </a:lnTo>
                  <a:lnTo>
                    <a:pt x="0" y="6892256"/>
                  </a:lnTo>
                  <a:cubicBezTo>
                    <a:pt x="4417" y="5218065"/>
                    <a:pt x="313635" y="2748743"/>
                    <a:pt x="318052" y="1074552"/>
                  </a:cubicBezTo>
                  <a:close/>
                </a:path>
              </a:pathLst>
            </a:custGeom>
            <a:solidFill>
              <a:schemeClr val="bg1">
                <a:alpha val="90165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5552006-ED76-EF4D-9B6E-EC4C2F6AADA7}"/>
                </a:ext>
              </a:extLst>
            </p:cNvPr>
            <p:cNvSpPr/>
            <p:nvPr/>
          </p:nvSpPr>
          <p:spPr>
            <a:xfrm>
              <a:off x="1377492" y="-834887"/>
              <a:ext cx="2981739" cy="2981739"/>
            </a:xfrm>
            <a:prstGeom prst="ellipse">
              <a:avLst/>
            </a:prstGeom>
            <a:noFill/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B2AEA86-8E4C-0220-7A5D-FD2DB85E0E5C}"/>
              </a:ext>
            </a:extLst>
          </p:cNvPr>
          <p:cNvSpPr txBox="1"/>
          <p:nvPr/>
        </p:nvSpPr>
        <p:spPr>
          <a:xfrm>
            <a:off x="4465983" y="734370"/>
            <a:ext cx="5080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Quicksand" pitchFamily="2" charset="77"/>
              </a:rPr>
              <a:t>PRIME REAL-ESTATE</a:t>
            </a:r>
          </a:p>
        </p:txBody>
      </p:sp>
    </p:spTree>
    <p:extLst>
      <p:ext uri="{BB962C8B-B14F-4D97-AF65-F5344CB8AC3E}">
        <p14:creationId xmlns:p14="http://schemas.microsoft.com/office/powerpoint/2010/main" val="14490462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funnel chart&#10;&#10;Description automatically generated">
            <a:extLst>
              <a:ext uri="{FF2B5EF4-FFF2-40B4-BE49-F238E27FC236}">
                <a16:creationId xmlns:a16="http://schemas.microsoft.com/office/drawing/2014/main" id="{017D83B8-6E28-F948-0AE0-1D6B298E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9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C1CDD0-EFA6-2C00-D34E-78243F774665}"/>
              </a:ext>
            </a:extLst>
          </p:cNvPr>
          <p:cNvSpPr txBox="1"/>
          <p:nvPr/>
        </p:nvSpPr>
        <p:spPr>
          <a:xfrm>
            <a:off x="9309480" y="6434881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Quicksand" pitchFamily="2" charset="77"/>
              </a:rPr>
              <a:t>Thompson (2022) </a:t>
            </a:r>
            <a:r>
              <a:rPr lang="en-AU" i="1" dirty="0">
                <a:latin typeface="Quicksand" pitchFamily="2" charset="77"/>
              </a:rPr>
              <a:t>Nature</a:t>
            </a:r>
            <a:endParaRPr lang="en-US" dirty="0">
              <a:latin typeface="Quicksand" pitchFamily="2" charset="77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1CDFD7E-B078-C579-6D66-9A0B34CC7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20392" r="12984" b="8497"/>
          <a:stretch/>
        </p:blipFill>
        <p:spPr>
          <a:xfrm>
            <a:off x="2836628" y="578360"/>
            <a:ext cx="6518743" cy="570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082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8AE8C775-CE70-B623-3DB9-307E8FA6A0CE}"/>
              </a:ext>
            </a:extLst>
          </p:cNvPr>
          <p:cNvSpPr/>
          <p:nvPr/>
        </p:nvSpPr>
        <p:spPr>
          <a:xfrm>
            <a:off x="3858148" y="1191148"/>
            <a:ext cx="4475704" cy="4475704"/>
          </a:xfrm>
          <a:prstGeom prst="ellipse">
            <a:avLst/>
          </a:prstGeom>
          <a:solidFill>
            <a:srgbClr val="8E0000">
              <a:alpha val="36078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b="1" dirty="0">
                <a:latin typeface="Quicksand" pitchFamily="2" charset="77"/>
              </a:rPr>
              <a:t>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A107E-5426-EE1E-136F-0A5EF56B6875}"/>
              </a:ext>
            </a:extLst>
          </p:cNvPr>
          <p:cNvSpPr txBox="1"/>
          <p:nvPr/>
        </p:nvSpPr>
        <p:spPr>
          <a:xfrm>
            <a:off x="3197610" y="2805752"/>
            <a:ext cx="5796780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latin typeface="Quicksand" pitchFamily="2" charset="77"/>
              </a:rPr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10926117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39D758-CD82-AFBB-F6AC-75BCDC31279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 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F8897-1EED-829F-91A5-FA2F22F2C4BC}"/>
              </a:ext>
            </a:extLst>
          </p:cNvPr>
          <p:cNvSpPr txBox="1"/>
          <p:nvPr/>
        </p:nvSpPr>
        <p:spPr>
          <a:xfrm>
            <a:off x="331304" y="0"/>
            <a:ext cx="135165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“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D615B-7913-9CD8-642C-7ACDCA963A08}"/>
              </a:ext>
            </a:extLst>
          </p:cNvPr>
          <p:cNvSpPr/>
          <p:nvPr/>
        </p:nvSpPr>
        <p:spPr>
          <a:xfrm>
            <a:off x="10295943" y="5003056"/>
            <a:ext cx="135165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0" b="1" dirty="0">
                <a:latin typeface="Quicksand" pitchFamily="2" charset="77"/>
              </a:rPr>
              <a:t>”</a:t>
            </a:r>
            <a:endParaRPr lang="en-US" sz="20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CC618-D089-7069-3F8F-3577DCB4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37" y="1963410"/>
            <a:ext cx="11316291" cy="152834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AU" sz="5500" b="1" dirty="0">
                <a:latin typeface="Quicksand" pitchFamily="2" charset="77"/>
              </a:rPr>
              <a:t>You might be an engineer, but it shouldn’t take someone with an engineering degree to understand your graph</a:t>
            </a:r>
          </a:p>
        </p:txBody>
      </p:sp>
    </p:spTree>
    <p:extLst>
      <p:ext uri="{BB962C8B-B14F-4D97-AF65-F5344CB8AC3E}">
        <p14:creationId xmlns:p14="http://schemas.microsoft.com/office/powerpoint/2010/main" val="27706098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72537EB-ED8C-4CBB-5938-D1EBE6ED5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018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8996E19-6E3F-CBED-5A22-8E20BFB89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2" y="0"/>
            <a:ext cx="9437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4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8E34CE0-7307-EB06-8669-F847353AB7F3}"/>
              </a:ext>
            </a:extLst>
          </p:cNvPr>
          <p:cNvGrpSpPr/>
          <p:nvPr/>
        </p:nvGrpSpPr>
        <p:grpSpPr>
          <a:xfrm>
            <a:off x="618227" y="2368140"/>
            <a:ext cx="10955546" cy="2121719"/>
            <a:chOff x="618227" y="2042922"/>
            <a:chExt cx="10955546" cy="21217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39D758-CD82-AFBB-F6AC-75BCDC312792}"/>
                </a:ext>
              </a:extLst>
            </p:cNvPr>
            <p:cNvSpPr/>
            <p:nvPr/>
          </p:nvSpPr>
          <p:spPr>
            <a:xfrm>
              <a:off x="6194037" y="2771794"/>
              <a:ext cx="2375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dirty="0"/>
                <a:t> 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7070DE-D5F8-3C75-725B-72D7E5BF940B}"/>
                </a:ext>
              </a:extLst>
            </p:cNvPr>
            <p:cNvSpPr/>
            <p:nvPr/>
          </p:nvSpPr>
          <p:spPr>
            <a:xfrm>
              <a:off x="852924" y="2042924"/>
              <a:ext cx="1457739" cy="145773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>
                  <a:latin typeface="Quicksand" pitchFamily="2" charset="77"/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BA9CCE-DEAC-ECFA-885A-4743CB3A0663}"/>
                </a:ext>
              </a:extLst>
            </p:cNvPr>
            <p:cNvSpPr/>
            <p:nvPr/>
          </p:nvSpPr>
          <p:spPr>
            <a:xfrm>
              <a:off x="618227" y="3514203"/>
              <a:ext cx="19271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b="1" dirty="0">
                  <a:latin typeface="Quicksand" pitchFamily="2" charset="77"/>
                </a:rPr>
                <a:t>Understand the</a:t>
              </a:r>
              <a:br>
                <a:rPr lang="en-AU" b="1" dirty="0">
                  <a:latin typeface="Quicksand" pitchFamily="2" charset="77"/>
                </a:rPr>
              </a:br>
              <a:r>
                <a:rPr lang="en-AU" b="1" dirty="0">
                  <a:latin typeface="Quicksand" pitchFamily="2" charset="77"/>
                </a:rPr>
                <a:t>context</a:t>
              </a:r>
              <a:endParaRPr lang="en-US" dirty="0">
                <a:latin typeface="Quicksand" pitchFamily="2" charset="77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5FFD02D-64E9-E9C5-4732-E23CEC321D25}"/>
                </a:ext>
              </a:extLst>
            </p:cNvPr>
            <p:cNvSpPr/>
            <p:nvPr/>
          </p:nvSpPr>
          <p:spPr>
            <a:xfrm>
              <a:off x="2806559" y="2042924"/>
              <a:ext cx="1457739" cy="145773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>
                  <a:latin typeface="Quicksand" pitchFamily="2" charset="77"/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949165-4596-5E7A-900E-171604E35C78}"/>
                </a:ext>
              </a:extLst>
            </p:cNvPr>
            <p:cNvSpPr/>
            <p:nvPr/>
          </p:nvSpPr>
          <p:spPr>
            <a:xfrm>
              <a:off x="2821130" y="3514203"/>
              <a:ext cx="14285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b="1" dirty="0">
                  <a:latin typeface="Quicksand" pitchFamily="2" charset="77"/>
                </a:rPr>
                <a:t>Choose the</a:t>
              </a:r>
              <a:br>
                <a:rPr lang="en-AU" b="1" dirty="0">
                  <a:latin typeface="Quicksand" pitchFamily="2" charset="77"/>
                </a:rPr>
              </a:br>
              <a:r>
                <a:rPr lang="en-AU" b="1" dirty="0">
                  <a:latin typeface="Quicksand" pitchFamily="2" charset="77"/>
                </a:rPr>
                <a:t>right visual</a:t>
              </a:r>
              <a:endParaRPr lang="en-US" dirty="0">
                <a:latin typeface="Quicksand" pitchFamily="2" charset="77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EF8F966-AF07-C30F-D41B-B7B0A95D0012}"/>
                </a:ext>
              </a:extLst>
            </p:cNvPr>
            <p:cNvSpPr/>
            <p:nvPr/>
          </p:nvSpPr>
          <p:spPr>
            <a:xfrm>
              <a:off x="4620386" y="2042924"/>
              <a:ext cx="1457739" cy="145773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>
                  <a:latin typeface="Quicksand" pitchFamily="2" charset="77"/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31ED322-3B6C-0C90-B87F-0383A0C0B2A9}"/>
                </a:ext>
              </a:extLst>
            </p:cNvPr>
            <p:cNvSpPr/>
            <p:nvPr/>
          </p:nvSpPr>
          <p:spPr>
            <a:xfrm>
              <a:off x="4737677" y="3514203"/>
              <a:ext cx="121379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b="1" dirty="0">
                  <a:latin typeface="Quicksand" pitchFamily="2" charset="77"/>
                </a:rPr>
                <a:t>Eliminate</a:t>
              </a:r>
              <a:br>
                <a:rPr lang="en-AU" b="1" dirty="0">
                  <a:latin typeface="Quicksand" pitchFamily="2" charset="77"/>
                </a:rPr>
              </a:br>
              <a:r>
                <a:rPr lang="en-AU" b="1" dirty="0">
                  <a:latin typeface="Quicksand" pitchFamily="2" charset="77"/>
                </a:rPr>
                <a:t>clutter</a:t>
              </a:r>
              <a:endParaRPr lang="en-US" dirty="0">
                <a:latin typeface="Quicksand" pitchFamily="2" charset="77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44EB5B-D686-3D26-00AD-25F5356913ED}"/>
                </a:ext>
              </a:extLst>
            </p:cNvPr>
            <p:cNvSpPr/>
            <p:nvPr/>
          </p:nvSpPr>
          <p:spPr>
            <a:xfrm>
              <a:off x="6461297" y="2042923"/>
              <a:ext cx="1457739" cy="145773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>
                  <a:latin typeface="Quicksand" pitchFamily="2" charset="77"/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44E09A-1938-EA2D-3B9D-B8F8119D4156}"/>
                </a:ext>
              </a:extLst>
            </p:cNvPr>
            <p:cNvSpPr/>
            <p:nvPr/>
          </p:nvSpPr>
          <p:spPr>
            <a:xfrm>
              <a:off x="6578460" y="3514203"/>
              <a:ext cx="122341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b="1" dirty="0">
                  <a:latin typeface="Quicksand" pitchFamily="2" charset="77"/>
                </a:rPr>
                <a:t>Focus</a:t>
              </a:r>
              <a:br>
                <a:rPr lang="en-AU" b="1" dirty="0">
                  <a:latin typeface="Quicksand" pitchFamily="2" charset="77"/>
                </a:rPr>
              </a:br>
              <a:r>
                <a:rPr lang="en-AU" b="1" dirty="0">
                  <a:latin typeface="Quicksand" pitchFamily="2" charset="77"/>
                </a:rPr>
                <a:t>attention</a:t>
              </a:r>
              <a:endParaRPr lang="en-US" dirty="0">
                <a:latin typeface="Quicksand" pitchFamily="2" charset="77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D7D47E6-21D1-D5D1-5843-3275EC55B872}"/>
                </a:ext>
              </a:extLst>
            </p:cNvPr>
            <p:cNvSpPr/>
            <p:nvPr/>
          </p:nvSpPr>
          <p:spPr>
            <a:xfrm>
              <a:off x="8302209" y="2042923"/>
              <a:ext cx="1457739" cy="145773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>
                  <a:latin typeface="Quicksand" pitchFamily="2" charset="77"/>
                </a:rPr>
                <a:t>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F084ED-90BB-BF3E-159A-BE6E4F9BE1B9}"/>
                </a:ext>
              </a:extLst>
            </p:cNvPr>
            <p:cNvSpPr/>
            <p:nvPr/>
          </p:nvSpPr>
          <p:spPr>
            <a:xfrm>
              <a:off x="8368877" y="3514203"/>
              <a:ext cx="13244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b="1" dirty="0">
                  <a:latin typeface="Quicksand" pitchFamily="2" charset="77"/>
                </a:rPr>
                <a:t>Make it</a:t>
              </a:r>
              <a:br>
                <a:rPr lang="en-AU" b="1" dirty="0">
                  <a:latin typeface="Quicksand" pitchFamily="2" charset="77"/>
                </a:rPr>
              </a:br>
              <a:r>
                <a:rPr lang="en-AU" b="1" dirty="0">
                  <a:latin typeface="Quicksand" pitchFamily="2" charset="77"/>
                </a:rPr>
                <a:t>accessible</a:t>
              </a:r>
              <a:endParaRPr lang="en-US" dirty="0">
                <a:latin typeface="Quicksand" pitchFamily="2" charset="77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493E529-7B9F-258B-B23D-A1F3224C21BF}"/>
                </a:ext>
              </a:extLst>
            </p:cNvPr>
            <p:cNvSpPr/>
            <p:nvPr/>
          </p:nvSpPr>
          <p:spPr>
            <a:xfrm>
              <a:off x="10116034" y="2042922"/>
              <a:ext cx="1457739" cy="145773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>
                  <a:latin typeface="Quicksand" pitchFamily="2" charset="77"/>
                </a:rPr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4E5E8E6-B29D-5883-E0D8-CCDC11D2887C}"/>
                </a:ext>
              </a:extLst>
            </p:cNvPr>
            <p:cNvSpPr/>
            <p:nvPr/>
          </p:nvSpPr>
          <p:spPr>
            <a:xfrm>
              <a:off x="10355826" y="3518310"/>
              <a:ext cx="97815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b="1" dirty="0">
                  <a:latin typeface="Quicksand" pitchFamily="2" charset="77"/>
                </a:rPr>
                <a:t>Tell</a:t>
              </a:r>
              <a:br>
                <a:rPr lang="en-AU" b="1" dirty="0">
                  <a:latin typeface="Quicksand" pitchFamily="2" charset="77"/>
                </a:rPr>
              </a:br>
              <a:r>
                <a:rPr lang="en-AU" b="1" dirty="0">
                  <a:latin typeface="Quicksand" pitchFamily="2" charset="77"/>
                </a:rPr>
                <a:t>a story</a:t>
              </a:r>
              <a:endParaRPr lang="en-US" dirty="0">
                <a:latin typeface="Quicksand" pitchFamily="2" charset="77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C24BA4B-E3F8-F082-63E6-E2AA23BBA8E9}"/>
              </a:ext>
            </a:extLst>
          </p:cNvPr>
          <p:cNvCxnSpPr/>
          <p:nvPr/>
        </p:nvCxnSpPr>
        <p:spPr>
          <a:xfrm>
            <a:off x="1038454" y="5199391"/>
            <a:ext cx="10177669" cy="0"/>
          </a:xfrm>
          <a:prstGeom prst="straightConnector1">
            <a:avLst/>
          </a:prstGeom>
          <a:ln w="2540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855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36FF-6D8E-3FA5-D32E-A9F90BFDF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7000" b="1" dirty="0">
                <a:solidFill>
                  <a:schemeClr val="bg1"/>
                </a:solidFill>
                <a:latin typeface="Quicksand" pitchFamily="2" charset="77"/>
              </a:rPr>
              <a:t>Part II</a:t>
            </a:r>
            <a:endParaRPr lang="en-AU" sz="7000" b="1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1F39-045D-0F45-6C01-95CD864331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3000" dirty="0">
                <a:solidFill>
                  <a:schemeClr val="bg1"/>
                </a:solidFill>
                <a:latin typeface="Quicksand" pitchFamily="2" charset="77"/>
              </a:rPr>
              <a:t>5 tips to improve your visuals</a:t>
            </a:r>
            <a:endParaRPr lang="en-AU" sz="3000" dirty="0">
              <a:solidFill>
                <a:schemeClr val="bg1"/>
              </a:solidFill>
              <a:effectLst/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47844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7199</TotalTime>
  <Words>1153</Words>
  <Application>Microsoft Macintosh PowerPoint</Application>
  <PresentationFormat>Widescreen</PresentationFormat>
  <Paragraphs>274</Paragraphs>
  <Slides>79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Calibri</vt:lpstr>
      <vt:lpstr>Quicksand Medium</vt:lpstr>
      <vt:lpstr>Calibri Light</vt:lpstr>
      <vt:lpstr>Quicksand</vt:lpstr>
      <vt:lpstr>Arial</vt:lpstr>
      <vt:lpstr>Office Theme</vt:lpstr>
      <vt:lpstr>Storytelling with data</vt:lpstr>
      <vt:lpstr>Storytelling with data</vt:lpstr>
      <vt:lpstr>PowerPoint Presentation</vt:lpstr>
      <vt:lpstr>PowerPoint Presentation</vt:lpstr>
      <vt:lpstr>Part I</vt:lpstr>
      <vt:lpstr>Data visualization in industry is different to academia!</vt:lpstr>
      <vt:lpstr>Academia can learn from industry and data viz professionals</vt:lpstr>
      <vt:lpstr>PowerPoint Presentation</vt:lpstr>
      <vt:lpstr>Part II</vt:lpstr>
      <vt:lpstr>PowerPoint Presentation</vt:lpstr>
      <vt:lpstr>PowerPoint Presentation</vt:lpstr>
      <vt:lpstr>How will you present?</vt:lpstr>
      <vt:lpstr>PowerPoint Presentation</vt:lpstr>
      <vt:lpstr>Who is your audience?</vt:lpstr>
      <vt:lpstr>How much knowledge does the audience have?</vt:lpstr>
      <vt:lpstr>What is your goal?</vt:lpstr>
      <vt:lpstr>PowerPoint Presentation</vt:lpstr>
      <vt:lpstr>There is no ONE good way to visualize your data!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III</vt:lpstr>
      <vt:lpstr>PowerPoint Presentation</vt:lpstr>
      <vt:lpstr>PowerPoint Presentation</vt:lpstr>
      <vt:lpstr>PowerPoint Presentation</vt:lpstr>
      <vt:lpstr>Part IV</vt:lpstr>
      <vt:lpstr>PowerPoint Presentation</vt:lpstr>
      <vt:lpstr>PowerPoint Presentation</vt:lpstr>
      <vt:lpstr>PowerPoint Presentation</vt:lpstr>
      <vt:lpstr>Journals are not (always) the ones stopping us from making better figures</vt:lpstr>
      <vt:lpstr>PowerPoint Presentation</vt:lpstr>
      <vt:lpstr>Part V</vt:lpstr>
      <vt:lpstr>Apply these tips in R</vt:lpstr>
      <vt:lpstr>Apply these tips in R</vt:lpstr>
      <vt:lpstr>PowerPoint Presentation</vt:lpstr>
      <vt:lpstr>PowerPoint Presentation</vt:lpstr>
      <vt:lpstr>Storytelling with data</vt:lpstr>
      <vt:lpstr>Part 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Liam Bailey</dc:creator>
  <cp:lastModifiedBy>Liam Bailey</cp:lastModifiedBy>
  <cp:revision>23</cp:revision>
  <dcterms:created xsi:type="dcterms:W3CDTF">2022-05-20T14:48:26Z</dcterms:created>
  <dcterms:modified xsi:type="dcterms:W3CDTF">2023-09-12T20:47:05Z</dcterms:modified>
</cp:coreProperties>
</file>